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8" r:id="rId4"/>
  </p:sldMasterIdLst>
  <p:notesMasterIdLst>
    <p:notesMasterId r:id="rId55"/>
  </p:notesMasterIdLst>
  <p:handoutMasterIdLst>
    <p:handoutMasterId r:id="rId56"/>
  </p:handoutMasterIdLst>
  <p:sldIdLst>
    <p:sldId id="713" r:id="rId5"/>
    <p:sldId id="780" r:id="rId6"/>
    <p:sldId id="767" r:id="rId7"/>
    <p:sldId id="740" r:id="rId8"/>
    <p:sldId id="742" r:id="rId9"/>
    <p:sldId id="748" r:id="rId10"/>
    <p:sldId id="744" r:id="rId11"/>
    <p:sldId id="834" r:id="rId12"/>
    <p:sldId id="836" r:id="rId13"/>
    <p:sldId id="757" r:id="rId14"/>
    <p:sldId id="756" r:id="rId15"/>
    <p:sldId id="818" r:id="rId16"/>
    <p:sldId id="806" r:id="rId17"/>
    <p:sldId id="765" r:id="rId18"/>
    <p:sldId id="759" r:id="rId19"/>
    <p:sldId id="824" r:id="rId20"/>
    <p:sldId id="825" r:id="rId21"/>
    <p:sldId id="810" r:id="rId22"/>
    <p:sldId id="809" r:id="rId23"/>
    <p:sldId id="826" r:id="rId24"/>
    <p:sldId id="808" r:id="rId25"/>
    <p:sldId id="827" r:id="rId26"/>
    <p:sldId id="837" r:id="rId27"/>
    <p:sldId id="815" r:id="rId28"/>
    <p:sldId id="820" r:id="rId29"/>
    <p:sldId id="821" r:id="rId30"/>
    <p:sldId id="807" r:id="rId31"/>
    <p:sldId id="822" r:id="rId32"/>
    <p:sldId id="828" r:id="rId33"/>
    <p:sldId id="817" r:id="rId34"/>
    <p:sldId id="814" r:id="rId35"/>
    <p:sldId id="811" r:id="rId36"/>
    <p:sldId id="769" r:id="rId37"/>
    <p:sldId id="839" r:id="rId38"/>
    <p:sldId id="745" r:id="rId39"/>
    <p:sldId id="758" r:id="rId40"/>
    <p:sldId id="749" r:id="rId41"/>
    <p:sldId id="771" r:id="rId42"/>
    <p:sldId id="768" r:id="rId43"/>
    <p:sldId id="850" r:id="rId44"/>
    <p:sldId id="849" r:id="rId45"/>
    <p:sldId id="772" r:id="rId46"/>
    <p:sldId id="762" r:id="rId47"/>
    <p:sldId id="846" r:id="rId48"/>
    <p:sldId id="842" r:id="rId49"/>
    <p:sldId id="845" r:id="rId50"/>
    <p:sldId id="847" r:id="rId51"/>
    <p:sldId id="848" r:id="rId52"/>
    <p:sldId id="851" r:id="rId53"/>
    <p:sldId id="735" r:id="rId54"/>
  </p:sldIdLst>
  <p:sldSz cx="12192000" cy="6858000"/>
  <p:notesSz cx="7315200" cy="9601200"/>
  <p:custDataLst>
    <p:tags r:id="rId57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EE4186-65C3-4B4E-A0EB-FE529EC6F437}" v="15" dt="2026-01-22T00:13:03.342"/>
  </p1510:revLst>
</p1510:revInfo>
</file>

<file path=ppt/tableStyles.xml><?xml version="1.0" encoding="utf-8"?>
<a:tblStyleLst xmlns:a="http://schemas.openxmlformats.org/drawingml/2006/main" def="{0817EA92-75D0-4044-A80A-286907CE0DDB}">
  <a:tblStyle styleId="{0817EA92-75D0-4044-A80A-286907CE0DDB}" styleName="Keysight 2022 Table Style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chemeClr val="lt1"/>
              </a:solidFill>
            </a:ln>
          </a:left>
          <a:right>
            <a:ln w="6350" cmpd="sng">
              <a:solidFill>
                <a:schemeClr val="lt1"/>
              </a:solidFill>
            </a:ln>
          </a:right>
          <a:top>
            <a:ln w="6350" cmpd="sng">
              <a:solidFill>
                <a:schemeClr val="lt1"/>
              </a:solidFill>
            </a:ln>
          </a:top>
          <a:bottom>
            <a:ln w="6350" cmpd="sng">
              <a:solidFill>
                <a:schemeClr val="lt1"/>
              </a:solidFill>
            </a:ln>
          </a:bottom>
          <a:insideH>
            <a:ln w="6350" cmpd="sng">
              <a:solidFill>
                <a:schemeClr val="lt1"/>
              </a:solidFill>
            </a:ln>
          </a:insideH>
          <a:insideV>
            <a:ln w="6350" cmpd="sng">
              <a:solidFill>
                <a:schemeClr val="lt1"/>
              </a:solidFill>
            </a:ln>
          </a:insideV>
        </a:tcBdr>
      </a:tcStyle>
    </a:wholeTbl>
    <a:band1H>
      <a:tcStyle>
        <a:tcBdr/>
        <a:fill>
          <a:solidFill>
            <a:schemeClr val="bg1">
              <a:lumMod val="85000"/>
            </a:schemeClr>
          </a:solidFill>
        </a:fill>
      </a:tcStyle>
    </a:band1H>
    <a:band2H>
      <a:tcStyle>
        <a:tcBdr/>
        <a:fill>
          <a:solidFill>
            <a:schemeClr val="bg1">
              <a:lumMod val="95000"/>
            </a:schemeClr>
          </a:solidFill>
        </a:fill>
      </a:tcStyle>
    </a:band2H>
    <a:band1V>
      <a:tcStyle>
        <a:tcBdr/>
      </a:tcStyle>
    </a:band1V>
    <a:band2V>
      <a:tcStyle>
        <a:tcBdr/>
      </a:tcStyle>
    </a:band2V>
    <a:lastCol>
      <a:tcTxStyle/>
      <a:tcStyle>
        <a:tcBdr/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tx1">
              <a:lumMod val="75000"/>
              <a:lumOff val="25000"/>
            </a:schemeClr>
          </a:solidFill>
        </a:fill>
      </a:tcStyle>
    </a:firstCol>
    <a:lastRow>
      <a:tcTxStyle b="on">
        <a:fontRef idx="minor">
          <a:prstClr val="black"/>
        </a:fontRef>
        <a:schemeClr val="accent1"/>
      </a:tcTxStyle>
      <a:tcStyle>
        <a:tcBdr/>
        <a:fill>
          <a:solidFill>
            <a:schemeClr val="l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1905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4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120" y="7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gs" Target="tags/tag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Fairfield" userId="fa04d0c3-86a3-41a3-8a32-9c65c4d4d29e" providerId="ADAL" clId="{2E1C57FE-92E4-4086-8F45-E80F3A940BE7}"/>
    <pc:docChg chg="undo custSel addSld delSld modSld sldOrd">
      <pc:chgData name="Tim Fairfield" userId="fa04d0c3-86a3-41a3-8a32-9c65c4d4d29e" providerId="ADAL" clId="{2E1C57FE-92E4-4086-8F45-E80F3A940BE7}" dt="2026-01-22T00:13:32.772" v="742" actId="5793"/>
      <pc:docMkLst>
        <pc:docMk/>
      </pc:docMkLst>
      <pc:sldChg chg="addSp delSp modSp mod">
        <pc:chgData name="Tim Fairfield" userId="fa04d0c3-86a3-41a3-8a32-9c65c4d4d29e" providerId="ADAL" clId="{2E1C57FE-92E4-4086-8F45-E80F3A940BE7}" dt="2026-01-21T23:38:21.630" v="45" actId="20577"/>
        <pc:sldMkLst>
          <pc:docMk/>
          <pc:sldMk cId="0" sldId="713"/>
        </pc:sldMkLst>
        <pc:spChg chg="add">
          <ac:chgData name="Tim Fairfield" userId="fa04d0c3-86a3-41a3-8a32-9c65c4d4d29e" providerId="ADAL" clId="{2E1C57FE-92E4-4086-8F45-E80F3A940BE7}" dt="2026-01-21T23:37:41.626" v="0"/>
          <ac:spMkLst>
            <pc:docMk/>
            <pc:sldMk cId="0" sldId="713"/>
            <ac:spMk id="2" creationId="{7FE733B3-40D8-D0C2-5453-77FA79388144}"/>
          </ac:spMkLst>
        </pc:spChg>
        <pc:spChg chg="mod">
          <ac:chgData name="Tim Fairfield" userId="fa04d0c3-86a3-41a3-8a32-9c65c4d4d29e" providerId="ADAL" clId="{2E1C57FE-92E4-4086-8F45-E80F3A940BE7}" dt="2026-01-21T23:38:14.513" v="31" actId="20577"/>
          <ac:spMkLst>
            <pc:docMk/>
            <pc:sldMk cId="0" sldId="713"/>
            <ac:spMk id="6" creationId="{78272491-9AEB-7545-ED4C-60F0974D1374}"/>
          </ac:spMkLst>
        </pc:spChg>
        <pc:spChg chg="del mod">
          <ac:chgData name="Tim Fairfield" userId="fa04d0c3-86a3-41a3-8a32-9c65c4d4d29e" providerId="ADAL" clId="{2E1C57FE-92E4-4086-8F45-E80F3A940BE7}" dt="2026-01-21T23:38:00.806" v="4" actId="478"/>
          <ac:spMkLst>
            <pc:docMk/>
            <pc:sldMk cId="0" sldId="713"/>
            <ac:spMk id="7" creationId="{1AE429D6-BF79-09B3-F999-3D3461482439}"/>
          </ac:spMkLst>
        </pc:spChg>
        <pc:spChg chg="add mod">
          <ac:chgData name="Tim Fairfield" userId="fa04d0c3-86a3-41a3-8a32-9c65c4d4d29e" providerId="ADAL" clId="{2E1C57FE-92E4-4086-8F45-E80F3A940BE7}" dt="2026-01-21T23:37:52.960" v="2"/>
          <ac:spMkLst>
            <pc:docMk/>
            <pc:sldMk cId="0" sldId="713"/>
            <ac:spMk id="8" creationId="{AECE74F2-5217-6EC6-AE3F-FA71E36628FA}"/>
          </ac:spMkLst>
        </pc:spChg>
        <pc:spChg chg="mod">
          <ac:chgData name="Tim Fairfield" userId="fa04d0c3-86a3-41a3-8a32-9c65c4d4d29e" providerId="ADAL" clId="{2E1C57FE-92E4-4086-8F45-E80F3A940BE7}" dt="2026-01-21T23:38:21.630" v="45" actId="20577"/>
          <ac:spMkLst>
            <pc:docMk/>
            <pc:sldMk cId="0" sldId="713"/>
            <ac:spMk id="48132" creationId="{2C141BDA-FF69-AF5E-7F65-CC4849E59016}"/>
          </ac:spMkLst>
        </pc:spChg>
      </pc:sldChg>
      <pc:sldChg chg="modSp mod">
        <pc:chgData name="Tim Fairfield" userId="fa04d0c3-86a3-41a3-8a32-9c65c4d4d29e" providerId="ADAL" clId="{2E1C57FE-92E4-4086-8F45-E80F3A940BE7}" dt="2026-01-21T23:46:32.894" v="498" actId="113"/>
        <pc:sldMkLst>
          <pc:docMk/>
          <pc:sldMk cId="3270028021" sldId="740"/>
        </pc:sldMkLst>
        <pc:spChg chg="mod">
          <ac:chgData name="Tim Fairfield" userId="fa04d0c3-86a3-41a3-8a32-9c65c4d4d29e" providerId="ADAL" clId="{2E1C57FE-92E4-4086-8F45-E80F3A940BE7}" dt="2026-01-21T23:46:32.894" v="498" actId="113"/>
          <ac:spMkLst>
            <pc:docMk/>
            <pc:sldMk cId="3270028021" sldId="740"/>
            <ac:spMk id="8" creationId="{6DB8064C-15FE-1C4C-3417-DA6848854841}"/>
          </ac:spMkLst>
        </pc:spChg>
      </pc:sldChg>
      <pc:sldChg chg="delSp mod">
        <pc:chgData name="Tim Fairfield" userId="fa04d0c3-86a3-41a3-8a32-9c65c4d4d29e" providerId="ADAL" clId="{2E1C57FE-92E4-4086-8F45-E80F3A940BE7}" dt="2026-01-21T23:58:27.947" v="544" actId="478"/>
        <pc:sldMkLst>
          <pc:docMk/>
          <pc:sldMk cId="3227708231" sldId="762"/>
        </pc:sldMkLst>
        <pc:spChg chg="del">
          <ac:chgData name="Tim Fairfield" userId="fa04d0c3-86a3-41a3-8a32-9c65c4d4d29e" providerId="ADAL" clId="{2E1C57FE-92E4-4086-8F45-E80F3A940BE7}" dt="2026-01-21T23:58:27.947" v="544" actId="478"/>
          <ac:spMkLst>
            <pc:docMk/>
            <pc:sldMk cId="3227708231" sldId="762"/>
            <ac:spMk id="21" creationId="{AB2CECE9-65C3-FED6-F144-404487908C83}"/>
          </ac:spMkLst>
        </pc:spChg>
      </pc:sldChg>
      <pc:sldChg chg="modSp mod ord">
        <pc:chgData name="Tim Fairfield" userId="fa04d0c3-86a3-41a3-8a32-9c65c4d4d29e" providerId="ADAL" clId="{2E1C57FE-92E4-4086-8F45-E80F3A940BE7}" dt="2026-01-22T00:07:17.466" v="610" actId="6549"/>
        <pc:sldMkLst>
          <pc:docMk/>
          <pc:sldMk cId="1047472889" sldId="768"/>
        </pc:sldMkLst>
        <pc:spChg chg="mod">
          <ac:chgData name="Tim Fairfield" userId="fa04d0c3-86a3-41a3-8a32-9c65c4d4d29e" providerId="ADAL" clId="{2E1C57FE-92E4-4086-8F45-E80F3A940BE7}" dt="2026-01-22T00:07:17.466" v="610" actId="6549"/>
          <ac:spMkLst>
            <pc:docMk/>
            <pc:sldMk cId="1047472889" sldId="768"/>
            <ac:spMk id="12" creationId="{A1420B78-9F50-6920-E707-5C3C39FFB5FC}"/>
          </ac:spMkLst>
        </pc:spChg>
      </pc:sldChg>
      <pc:sldChg chg="modSp mod">
        <pc:chgData name="Tim Fairfield" userId="fa04d0c3-86a3-41a3-8a32-9c65c4d4d29e" providerId="ADAL" clId="{2E1C57FE-92E4-4086-8F45-E80F3A940BE7}" dt="2026-01-21T23:45:35.335" v="489" actId="20577"/>
        <pc:sldMkLst>
          <pc:docMk/>
          <pc:sldMk cId="3949236671" sldId="807"/>
        </pc:sldMkLst>
        <pc:spChg chg="mod">
          <ac:chgData name="Tim Fairfield" userId="fa04d0c3-86a3-41a3-8a32-9c65c4d4d29e" providerId="ADAL" clId="{2E1C57FE-92E4-4086-8F45-E80F3A940BE7}" dt="2026-01-21T23:45:35.335" v="489" actId="20577"/>
          <ac:spMkLst>
            <pc:docMk/>
            <pc:sldMk cId="3949236671" sldId="807"/>
            <ac:spMk id="3" creationId="{EF1AD591-AE95-BEDE-7650-C942FE9EC3FB}"/>
          </ac:spMkLst>
        </pc:spChg>
      </pc:sldChg>
      <pc:sldChg chg="del">
        <pc:chgData name="Tim Fairfield" userId="fa04d0c3-86a3-41a3-8a32-9c65c4d4d29e" providerId="ADAL" clId="{2E1C57FE-92E4-4086-8F45-E80F3A940BE7}" dt="2026-01-21T23:43:03.546" v="248" actId="47"/>
        <pc:sldMkLst>
          <pc:docMk/>
          <pc:sldMk cId="1993468675" sldId="813"/>
        </pc:sldMkLst>
      </pc:sldChg>
      <pc:sldChg chg="modSp mod">
        <pc:chgData name="Tim Fairfield" userId="fa04d0c3-86a3-41a3-8a32-9c65c4d4d29e" providerId="ADAL" clId="{2E1C57FE-92E4-4086-8F45-E80F3A940BE7}" dt="2026-01-21T23:45:46.884" v="491" actId="27636"/>
        <pc:sldMkLst>
          <pc:docMk/>
          <pc:sldMk cId="2516952168" sldId="817"/>
        </pc:sldMkLst>
        <pc:spChg chg="mod">
          <ac:chgData name="Tim Fairfield" userId="fa04d0c3-86a3-41a3-8a32-9c65c4d4d29e" providerId="ADAL" clId="{2E1C57FE-92E4-4086-8F45-E80F3A940BE7}" dt="2026-01-21T23:45:46.884" v="491" actId="27636"/>
          <ac:spMkLst>
            <pc:docMk/>
            <pc:sldMk cId="2516952168" sldId="817"/>
            <ac:spMk id="7" creationId="{3D0D1283-D592-70F6-49C2-45FAEDD840CD}"/>
          </ac:spMkLst>
        </pc:spChg>
      </pc:sldChg>
      <pc:sldChg chg="del">
        <pc:chgData name="Tim Fairfield" userId="fa04d0c3-86a3-41a3-8a32-9c65c4d4d29e" providerId="ADAL" clId="{2E1C57FE-92E4-4086-8F45-E80F3A940BE7}" dt="2026-01-21T23:44:51.119" v="393" actId="47"/>
        <pc:sldMkLst>
          <pc:docMk/>
          <pc:sldMk cId="1905423540" sldId="823"/>
        </pc:sldMkLst>
      </pc:sldChg>
      <pc:sldChg chg="modSp mod">
        <pc:chgData name="Tim Fairfield" userId="fa04d0c3-86a3-41a3-8a32-9c65c4d4d29e" providerId="ADAL" clId="{2E1C57FE-92E4-4086-8F45-E80F3A940BE7}" dt="2026-01-21T23:40:02.268" v="47" actId="6549"/>
        <pc:sldMkLst>
          <pc:docMk/>
          <pc:sldMk cId="1335393433" sldId="826"/>
        </pc:sldMkLst>
        <pc:spChg chg="mod">
          <ac:chgData name="Tim Fairfield" userId="fa04d0c3-86a3-41a3-8a32-9c65c4d4d29e" providerId="ADAL" clId="{2E1C57FE-92E4-4086-8F45-E80F3A940BE7}" dt="2026-01-21T23:40:02.268" v="47" actId="6549"/>
          <ac:spMkLst>
            <pc:docMk/>
            <pc:sldMk cId="1335393433" sldId="826"/>
            <ac:spMk id="6" creationId="{CA89E04D-674A-0A01-3F6C-8E0BA09BAC9C}"/>
          </ac:spMkLst>
        </pc:spChg>
      </pc:sldChg>
      <pc:sldChg chg="modSp mod">
        <pc:chgData name="Tim Fairfield" userId="fa04d0c3-86a3-41a3-8a32-9c65c4d4d29e" providerId="ADAL" clId="{2E1C57FE-92E4-4086-8F45-E80F3A940BE7}" dt="2026-01-21T23:44:44.287" v="392" actId="1076"/>
        <pc:sldMkLst>
          <pc:docMk/>
          <pc:sldMk cId="3418598657" sldId="828"/>
        </pc:sldMkLst>
        <pc:spChg chg="mod">
          <ac:chgData name="Tim Fairfield" userId="fa04d0c3-86a3-41a3-8a32-9c65c4d4d29e" providerId="ADAL" clId="{2E1C57FE-92E4-4086-8F45-E80F3A940BE7}" dt="2026-01-21T23:44:44.287" v="392" actId="1076"/>
          <ac:spMkLst>
            <pc:docMk/>
            <pc:sldMk cId="3418598657" sldId="828"/>
            <ac:spMk id="6" creationId="{B11FF0B4-93C0-9605-B06C-A6BC0B4F78B2}"/>
          </ac:spMkLst>
        </pc:spChg>
      </pc:sldChg>
      <pc:sldChg chg="modSp del mod">
        <pc:chgData name="Tim Fairfield" userId="fa04d0c3-86a3-41a3-8a32-9c65c4d4d29e" providerId="ADAL" clId="{2E1C57FE-92E4-4086-8F45-E80F3A940BE7}" dt="2026-01-21T23:42:55.354" v="247" actId="47"/>
        <pc:sldMkLst>
          <pc:docMk/>
          <pc:sldMk cId="2705718971" sldId="838"/>
        </pc:sldMkLst>
        <pc:spChg chg="mod">
          <ac:chgData name="Tim Fairfield" userId="fa04d0c3-86a3-41a3-8a32-9c65c4d4d29e" providerId="ADAL" clId="{2E1C57FE-92E4-4086-8F45-E80F3A940BE7}" dt="2026-01-21T23:42:40.055" v="246" actId="20577"/>
          <ac:spMkLst>
            <pc:docMk/>
            <pc:sldMk cId="2705718971" sldId="838"/>
            <ac:spMk id="6" creationId="{0C0D2216-2E91-BF40-55D0-65764A1E75B9}"/>
          </ac:spMkLst>
        </pc:spChg>
      </pc:sldChg>
      <pc:sldChg chg="modSp mod">
        <pc:chgData name="Tim Fairfield" userId="fa04d0c3-86a3-41a3-8a32-9c65c4d4d29e" providerId="ADAL" clId="{2E1C57FE-92E4-4086-8F45-E80F3A940BE7}" dt="2026-01-21T23:41:39.343" v="187" actId="20577"/>
        <pc:sldMkLst>
          <pc:docMk/>
          <pc:sldMk cId="1286185973" sldId="839"/>
        </pc:sldMkLst>
        <pc:spChg chg="mod">
          <ac:chgData name="Tim Fairfield" userId="fa04d0c3-86a3-41a3-8a32-9c65c4d4d29e" providerId="ADAL" clId="{2E1C57FE-92E4-4086-8F45-E80F3A940BE7}" dt="2026-01-21T23:41:39.343" v="187" actId="20577"/>
          <ac:spMkLst>
            <pc:docMk/>
            <pc:sldMk cId="1286185973" sldId="839"/>
            <ac:spMk id="6" creationId="{618091C5-7F85-7689-B1DD-A6135DCC5419}"/>
          </ac:spMkLst>
        </pc:spChg>
      </pc:sldChg>
      <pc:sldChg chg="del">
        <pc:chgData name="Tim Fairfield" userId="fa04d0c3-86a3-41a3-8a32-9c65c4d4d29e" providerId="ADAL" clId="{2E1C57FE-92E4-4086-8F45-E80F3A940BE7}" dt="2026-01-21T23:39:04.280" v="46" actId="47"/>
        <pc:sldMkLst>
          <pc:docMk/>
          <pc:sldMk cId="4093463499" sldId="840"/>
        </pc:sldMkLst>
      </pc:sldChg>
      <pc:sldChg chg="del">
        <pc:chgData name="Tim Fairfield" userId="fa04d0c3-86a3-41a3-8a32-9c65c4d4d29e" providerId="ADAL" clId="{2E1C57FE-92E4-4086-8F45-E80F3A940BE7}" dt="2026-01-21T23:40:06.539" v="48" actId="47"/>
        <pc:sldMkLst>
          <pc:docMk/>
          <pc:sldMk cId="2259405872" sldId="841"/>
        </pc:sldMkLst>
      </pc:sldChg>
      <pc:sldChg chg="modSp mod">
        <pc:chgData name="Tim Fairfield" userId="fa04d0c3-86a3-41a3-8a32-9c65c4d4d29e" providerId="ADAL" clId="{2E1C57FE-92E4-4086-8F45-E80F3A940BE7}" dt="2026-01-21T23:59:13.375" v="549" actId="1076"/>
        <pc:sldMkLst>
          <pc:docMk/>
          <pc:sldMk cId="2168645800" sldId="848"/>
        </pc:sldMkLst>
        <pc:picChg chg="mod">
          <ac:chgData name="Tim Fairfield" userId="fa04d0c3-86a3-41a3-8a32-9c65c4d4d29e" providerId="ADAL" clId="{2E1C57FE-92E4-4086-8F45-E80F3A940BE7}" dt="2026-01-21T23:59:05.075" v="546" actId="14100"/>
          <ac:picMkLst>
            <pc:docMk/>
            <pc:sldMk cId="2168645800" sldId="848"/>
            <ac:picMk id="7" creationId="{45741173-5E94-0D22-13D0-998389B88F59}"/>
          </ac:picMkLst>
        </pc:picChg>
        <pc:picChg chg="mod">
          <ac:chgData name="Tim Fairfield" userId="fa04d0c3-86a3-41a3-8a32-9c65c4d4d29e" providerId="ADAL" clId="{2E1C57FE-92E4-4086-8F45-E80F3A940BE7}" dt="2026-01-21T23:59:10.890" v="548" actId="1076"/>
          <ac:picMkLst>
            <pc:docMk/>
            <pc:sldMk cId="2168645800" sldId="848"/>
            <ac:picMk id="9" creationId="{59AB45DF-2FF0-5BBC-B7C6-67DE9EB59D66}"/>
          </ac:picMkLst>
        </pc:picChg>
        <pc:picChg chg="mod">
          <ac:chgData name="Tim Fairfield" userId="fa04d0c3-86a3-41a3-8a32-9c65c4d4d29e" providerId="ADAL" clId="{2E1C57FE-92E4-4086-8F45-E80F3A940BE7}" dt="2026-01-21T23:59:13.375" v="549" actId="1076"/>
          <ac:picMkLst>
            <pc:docMk/>
            <pc:sldMk cId="2168645800" sldId="848"/>
            <ac:picMk id="11" creationId="{FD5D0528-7528-0D3F-AFDF-90F192EDFD8A}"/>
          </ac:picMkLst>
        </pc:picChg>
      </pc:sldChg>
      <pc:sldChg chg="addSp delSp modSp new mod">
        <pc:chgData name="Tim Fairfield" userId="fa04d0c3-86a3-41a3-8a32-9c65c4d4d29e" providerId="ADAL" clId="{2E1C57FE-92E4-4086-8F45-E80F3A940BE7}" dt="2026-01-21T23:57:40.666" v="541" actId="20577"/>
        <pc:sldMkLst>
          <pc:docMk/>
          <pc:sldMk cId="1922015038" sldId="850"/>
        </pc:sldMkLst>
        <pc:spChg chg="mod">
          <ac:chgData name="Tim Fairfield" userId="fa04d0c3-86a3-41a3-8a32-9c65c4d4d29e" providerId="ADAL" clId="{2E1C57FE-92E4-4086-8F45-E80F3A940BE7}" dt="2026-01-21T23:57:40.666" v="541" actId="20577"/>
          <ac:spMkLst>
            <pc:docMk/>
            <pc:sldMk cId="1922015038" sldId="850"/>
            <ac:spMk id="2" creationId="{660C1009-7201-002A-4E9B-6542CE96D97B}"/>
          </ac:spMkLst>
        </pc:spChg>
        <pc:spChg chg="mod">
          <ac:chgData name="Tim Fairfield" userId="fa04d0c3-86a3-41a3-8a32-9c65c4d4d29e" providerId="ADAL" clId="{2E1C57FE-92E4-4086-8F45-E80F3A940BE7}" dt="2026-01-21T23:57:05.665" v="538" actId="20577"/>
          <ac:spMkLst>
            <pc:docMk/>
            <pc:sldMk cId="1922015038" sldId="850"/>
            <ac:spMk id="3" creationId="{2C414C52-266B-A341-5316-7D78CDBEB4CA}"/>
          </ac:spMkLst>
        </pc:spChg>
        <pc:spChg chg="del">
          <ac:chgData name="Tim Fairfield" userId="fa04d0c3-86a3-41a3-8a32-9c65c4d4d29e" providerId="ADAL" clId="{2E1C57FE-92E4-4086-8F45-E80F3A940BE7}" dt="2026-01-21T23:56:54.456" v="521"/>
          <ac:spMkLst>
            <pc:docMk/>
            <pc:sldMk cId="1922015038" sldId="850"/>
            <ac:spMk id="4" creationId="{81D1A01F-E37D-4282-9467-0A1C0D2DB3C1}"/>
          </ac:spMkLst>
        </pc:spChg>
        <pc:graphicFrameChg chg="add mod">
          <ac:chgData name="Tim Fairfield" userId="fa04d0c3-86a3-41a3-8a32-9c65c4d4d29e" providerId="ADAL" clId="{2E1C57FE-92E4-4086-8F45-E80F3A940BE7}" dt="2026-01-21T23:57:09.106" v="539" actId="1076"/>
          <ac:graphicFrameMkLst>
            <pc:docMk/>
            <pc:sldMk cId="1922015038" sldId="850"/>
            <ac:graphicFrameMk id="6" creationId="{03A5730D-89CC-4A51-D7C2-B74525A96D32}"/>
          </ac:graphicFrameMkLst>
        </pc:graphicFrameChg>
      </pc:sldChg>
      <pc:sldChg chg="modSp new mod">
        <pc:chgData name="Tim Fairfield" userId="fa04d0c3-86a3-41a3-8a32-9c65c4d4d29e" providerId="ADAL" clId="{2E1C57FE-92E4-4086-8F45-E80F3A940BE7}" dt="2026-01-22T00:13:32.772" v="742" actId="5793"/>
        <pc:sldMkLst>
          <pc:docMk/>
          <pc:sldMk cId="1932530576" sldId="851"/>
        </pc:sldMkLst>
        <pc:spChg chg="mod">
          <ac:chgData name="Tim Fairfield" userId="fa04d0c3-86a3-41a3-8a32-9c65c4d4d29e" providerId="ADAL" clId="{2E1C57FE-92E4-4086-8F45-E80F3A940BE7}" dt="2026-01-22T00:11:18.679" v="628" actId="20577"/>
          <ac:spMkLst>
            <pc:docMk/>
            <pc:sldMk cId="1932530576" sldId="851"/>
            <ac:spMk id="3" creationId="{42F305DF-2CF5-876B-1E54-4450007976B5}"/>
          </ac:spMkLst>
        </pc:spChg>
        <pc:spChg chg="mod">
          <ac:chgData name="Tim Fairfield" userId="fa04d0c3-86a3-41a3-8a32-9c65c4d4d29e" providerId="ADAL" clId="{2E1C57FE-92E4-4086-8F45-E80F3A940BE7}" dt="2026-01-22T00:13:32.772" v="742" actId="5793"/>
          <ac:spMkLst>
            <pc:docMk/>
            <pc:sldMk cId="1932530576" sldId="851"/>
            <ac:spMk id="4" creationId="{DF85A406-E5E3-6A71-0A62-DED69D880D4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10968E-E97C-464C-91F6-E93CCE2FCBF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27EE850-7998-406B-A431-9CF60F907E43}">
      <dgm:prSet/>
      <dgm:spPr/>
      <dgm:t>
        <a:bodyPr/>
        <a:lstStyle/>
        <a:p>
          <a:r>
            <a:rPr lang="en-US" b="0" i="0"/>
            <a:t>Default Timeout: Sets max time to wait for instrument response (prevents hangs). [Blocking]</a:t>
          </a:r>
          <a:endParaRPr lang="en-US"/>
        </a:p>
      </dgm:t>
    </dgm:pt>
    <dgm:pt modelId="{30C1FCD6-2A12-4EEE-8C04-59749989D5B9}" type="parTrans" cxnId="{F7A50B89-0C92-4EDB-89F8-7326F2FCFE86}">
      <dgm:prSet/>
      <dgm:spPr/>
      <dgm:t>
        <a:bodyPr/>
        <a:lstStyle/>
        <a:p>
          <a:endParaRPr lang="en-US"/>
        </a:p>
      </dgm:t>
    </dgm:pt>
    <dgm:pt modelId="{13AA9DF0-ED3B-4A3A-AD25-89BEF35B558B}" type="sibTrans" cxnId="{F7A50B89-0C92-4EDB-89F8-7326F2FCFE86}">
      <dgm:prSet/>
      <dgm:spPr/>
      <dgm:t>
        <a:bodyPr/>
        <a:lstStyle/>
        <a:p>
          <a:endParaRPr lang="en-US"/>
        </a:p>
      </dgm:t>
    </dgm:pt>
    <dgm:pt modelId="{F826A4DF-1A6E-421B-9AB2-72C3CA368369}">
      <dgm:prSet/>
      <dgm:spPr/>
      <dgm:t>
        <a:bodyPr/>
        <a:lstStyle/>
        <a:p>
          <a:r>
            <a:rPr lang="en-US" b="0" i="0" dirty="0"/>
            <a:t>*OPC?: Query if all prior operations are complete; blocks until done. [Blocking]</a:t>
          </a:r>
          <a:endParaRPr lang="en-US" dirty="0"/>
        </a:p>
      </dgm:t>
    </dgm:pt>
    <dgm:pt modelId="{A7229553-14CC-4F29-9513-3DD765764F48}" type="parTrans" cxnId="{FB30B296-6F64-4893-A7ED-BE61445CC4C3}">
      <dgm:prSet/>
      <dgm:spPr/>
      <dgm:t>
        <a:bodyPr/>
        <a:lstStyle/>
        <a:p>
          <a:endParaRPr lang="en-US"/>
        </a:p>
      </dgm:t>
    </dgm:pt>
    <dgm:pt modelId="{A133A58A-AE5D-4D7F-8077-D092A8291166}" type="sibTrans" cxnId="{FB30B296-6F64-4893-A7ED-BE61445CC4C3}">
      <dgm:prSet/>
      <dgm:spPr/>
      <dgm:t>
        <a:bodyPr/>
        <a:lstStyle/>
        <a:p>
          <a:endParaRPr lang="en-US"/>
        </a:p>
      </dgm:t>
    </dgm:pt>
    <dgm:pt modelId="{9E1E6FBB-D26A-4891-AF8E-6F62A23FEB1B}">
      <dgm:prSet/>
      <dgm:spPr/>
      <dgm:t>
        <a:bodyPr/>
        <a:lstStyle/>
        <a:p>
          <a:r>
            <a:rPr lang="en-US" b="0" i="0" dirty="0"/>
            <a:t>*OPC: Sets internal flag when operations finish; does not block. [Non-blocking]</a:t>
          </a:r>
          <a:endParaRPr lang="en-US" dirty="0"/>
        </a:p>
      </dgm:t>
    </dgm:pt>
    <dgm:pt modelId="{6682B48D-8222-4778-8616-FBF4FAFB337B}" type="parTrans" cxnId="{DFBB8D27-C3D3-4948-8EB1-4B7F983F0B08}">
      <dgm:prSet/>
      <dgm:spPr/>
      <dgm:t>
        <a:bodyPr/>
        <a:lstStyle/>
        <a:p>
          <a:endParaRPr lang="en-US"/>
        </a:p>
      </dgm:t>
    </dgm:pt>
    <dgm:pt modelId="{53FDFBEA-99F4-4CCB-A266-81A8DD359D1C}" type="sibTrans" cxnId="{DFBB8D27-C3D3-4948-8EB1-4B7F983F0B08}">
      <dgm:prSet/>
      <dgm:spPr/>
      <dgm:t>
        <a:bodyPr/>
        <a:lstStyle/>
        <a:p>
          <a:endParaRPr lang="en-US"/>
        </a:p>
      </dgm:t>
    </dgm:pt>
    <dgm:pt modelId="{8A675B28-8C34-4FF6-BDA9-86D16EFC5FEE}">
      <dgm:prSet/>
      <dgm:spPr/>
      <dgm:t>
        <a:bodyPr/>
        <a:lstStyle/>
        <a:p>
          <a:r>
            <a:rPr lang="en-US" b="0" i="0" dirty="0"/>
            <a:t>*WAI: Pauses program until all previous commands are finished. [Blocking]</a:t>
          </a:r>
          <a:endParaRPr lang="en-US" dirty="0"/>
        </a:p>
      </dgm:t>
    </dgm:pt>
    <dgm:pt modelId="{35BE94E9-F180-4661-9559-7CC65229E429}" type="parTrans" cxnId="{B9BF02C2-37FC-42B0-B702-9D083B9D2B4C}">
      <dgm:prSet/>
      <dgm:spPr/>
      <dgm:t>
        <a:bodyPr/>
        <a:lstStyle/>
        <a:p>
          <a:endParaRPr lang="en-US"/>
        </a:p>
      </dgm:t>
    </dgm:pt>
    <dgm:pt modelId="{9612E344-9DEF-44B9-BAE7-344BEE1C6FC2}" type="sibTrans" cxnId="{B9BF02C2-37FC-42B0-B702-9D083B9D2B4C}">
      <dgm:prSet/>
      <dgm:spPr/>
      <dgm:t>
        <a:bodyPr/>
        <a:lstStyle/>
        <a:p>
          <a:endParaRPr lang="en-US"/>
        </a:p>
      </dgm:t>
    </dgm:pt>
    <dgm:pt modelId="{4C3C78DE-66B8-4F6C-B682-ACB142DD400C}">
      <dgm:prSet/>
      <dgm:spPr/>
      <dgm:t>
        <a:bodyPr/>
        <a:lstStyle/>
        <a:p>
          <a:r>
            <a:rPr lang="en-US" b="0" i="0" dirty="0"/>
            <a:t>Instrument-specific methods: Some instruments provide unique sync/status queries (e.g., :</a:t>
          </a:r>
          <a:r>
            <a:rPr lang="en-US" b="0" i="0" dirty="0" err="1"/>
            <a:t>STATus:OPERation:CONDition</a:t>
          </a:r>
          <a:r>
            <a:rPr lang="en-US" b="0" i="0" dirty="0"/>
            <a:t>?, </a:t>
          </a:r>
          <a:r>
            <a:rPr lang="en-US" b="0" dirty="0"/>
            <a:t>:</a:t>
          </a:r>
          <a:r>
            <a:rPr lang="en-US" b="0" dirty="0" err="1"/>
            <a:t>STATus:INSTrument:RUN</a:t>
          </a:r>
          <a:r>
            <a:rPr lang="en-US" b="0" dirty="0"/>
            <a:t>?)</a:t>
          </a:r>
          <a:endParaRPr lang="en-US" dirty="0"/>
        </a:p>
      </dgm:t>
    </dgm:pt>
    <dgm:pt modelId="{3D99216C-D490-4A0F-B6F8-BEB834287E22}" type="parTrans" cxnId="{1BCE665A-5C29-46B2-BEAB-3BCFF1FB5BC6}">
      <dgm:prSet/>
      <dgm:spPr/>
      <dgm:t>
        <a:bodyPr/>
        <a:lstStyle/>
        <a:p>
          <a:endParaRPr lang="en-US"/>
        </a:p>
      </dgm:t>
    </dgm:pt>
    <dgm:pt modelId="{8E2E1FFE-991F-4E63-9A9D-27AE5A3A6233}" type="sibTrans" cxnId="{1BCE665A-5C29-46B2-BEAB-3BCFF1FB5BC6}">
      <dgm:prSet/>
      <dgm:spPr/>
      <dgm:t>
        <a:bodyPr/>
        <a:lstStyle/>
        <a:p>
          <a:endParaRPr lang="en-US"/>
        </a:p>
      </dgm:t>
    </dgm:pt>
    <dgm:pt modelId="{D1674D02-F160-4A82-95E4-CE78DCC861B6}" type="pres">
      <dgm:prSet presAssocID="{E710968E-E97C-464C-91F6-E93CCE2FCBF2}" presName="root" presStyleCnt="0">
        <dgm:presLayoutVars>
          <dgm:dir/>
          <dgm:resizeHandles val="exact"/>
        </dgm:presLayoutVars>
      </dgm:prSet>
      <dgm:spPr/>
    </dgm:pt>
    <dgm:pt modelId="{E203FCD2-D2CE-4CFA-AFB5-6CF9A2FF7E4A}" type="pres">
      <dgm:prSet presAssocID="{627EE850-7998-406B-A431-9CF60F907E43}" presName="compNode" presStyleCnt="0"/>
      <dgm:spPr/>
    </dgm:pt>
    <dgm:pt modelId="{1510B0BA-EBB9-4C69-B978-E0054CD4B04A}" type="pres">
      <dgm:prSet presAssocID="{627EE850-7998-406B-A431-9CF60F907E43}" presName="bgRect" presStyleLbl="bgShp" presStyleIdx="0" presStyleCnt="5"/>
      <dgm:spPr/>
    </dgm:pt>
    <dgm:pt modelId="{925CB8E4-4F03-454A-9F10-353D5A7F1684}" type="pres">
      <dgm:prSet presAssocID="{627EE850-7998-406B-A431-9CF60F907E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"/>
        </a:ext>
      </dgm:extLst>
    </dgm:pt>
    <dgm:pt modelId="{044611DC-EC90-49AE-A9AE-AC3680B0DCDF}" type="pres">
      <dgm:prSet presAssocID="{627EE850-7998-406B-A431-9CF60F907E43}" presName="spaceRect" presStyleCnt="0"/>
      <dgm:spPr/>
    </dgm:pt>
    <dgm:pt modelId="{C0357D2B-5360-4B24-874D-E0CDA6A6D9EF}" type="pres">
      <dgm:prSet presAssocID="{627EE850-7998-406B-A431-9CF60F907E43}" presName="parTx" presStyleLbl="revTx" presStyleIdx="0" presStyleCnt="5">
        <dgm:presLayoutVars>
          <dgm:chMax val="0"/>
          <dgm:chPref val="0"/>
        </dgm:presLayoutVars>
      </dgm:prSet>
      <dgm:spPr/>
    </dgm:pt>
    <dgm:pt modelId="{6CD1CBC6-07F8-4CD9-B2F4-20591FCE7D07}" type="pres">
      <dgm:prSet presAssocID="{13AA9DF0-ED3B-4A3A-AD25-89BEF35B558B}" presName="sibTrans" presStyleCnt="0"/>
      <dgm:spPr/>
    </dgm:pt>
    <dgm:pt modelId="{089AF991-5352-491F-B7BC-B805174DC934}" type="pres">
      <dgm:prSet presAssocID="{F826A4DF-1A6E-421B-9AB2-72C3CA368369}" presName="compNode" presStyleCnt="0"/>
      <dgm:spPr/>
    </dgm:pt>
    <dgm:pt modelId="{C977C859-D2CD-41FD-8AA3-765B2EE59F71}" type="pres">
      <dgm:prSet presAssocID="{F826A4DF-1A6E-421B-9AB2-72C3CA368369}" presName="bgRect" presStyleLbl="bgShp" presStyleIdx="1" presStyleCnt="5"/>
      <dgm:spPr/>
    </dgm:pt>
    <dgm:pt modelId="{3D864CF5-6F81-432D-B1A3-1A5822B7BC1A}" type="pres">
      <dgm:prSet presAssocID="{F826A4DF-1A6E-421B-9AB2-72C3CA36836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9BA97521-1FA5-4CB5-AE0D-2C58D9D4F173}" type="pres">
      <dgm:prSet presAssocID="{F826A4DF-1A6E-421B-9AB2-72C3CA368369}" presName="spaceRect" presStyleCnt="0"/>
      <dgm:spPr/>
    </dgm:pt>
    <dgm:pt modelId="{8DB55491-8BE2-4C62-B50A-8335D586ADE1}" type="pres">
      <dgm:prSet presAssocID="{F826A4DF-1A6E-421B-9AB2-72C3CA368369}" presName="parTx" presStyleLbl="revTx" presStyleIdx="1" presStyleCnt="5">
        <dgm:presLayoutVars>
          <dgm:chMax val="0"/>
          <dgm:chPref val="0"/>
        </dgm:presLayoutVars>
      </dgm:prSet>
      <dgm:spPr/>
    </dgm:pt>
    <dgm:pt modelId="{F4D9D775-A52F-4795-B14A-EE1EFEC1D10B}" type="pres">
      <dgm:prSet presAssocID="{A133A58A-AE5D-4D7F-8077-D092A8291166}" presName="sibTrans" presStyleCnt="0"/>
      <dgm:spPr/>
    </dgm:pt>
    <dgm:pt modelId="{1E4A9983-2C3E-431F-AD13-E1711473BADC}" type="pres">
      <dgm:prSet presAssocID="{9E1E6FBB-D26A-4891-AF8E-6F62A23FEB1B}" presName="compNode" presStyleCnt="0"/>
      <dgm:spPr/>
    </dgm:pt>
    <dgm:pt modelId="{9D68C5F1-94DB-41D4-8F3F-60E8B4735ED0}" type="pres">
      <dgm:prSet presAssocID="{9E1E6FBB-D26A-4891-AF8E-6F62A23FEB1B}" presName="bgRect" presStyleLbl="bgShp" presStyleIdx="2" presStyleCnt="5"/>
      <dgm:spPr/>
    </dgm:pt>
    <dgm:pt modelId="{9CAF87D1-8B10-45D5-8F87-153BCDEEBD59}" type="pres">
      <dgm:prSet presAssocID="{9E1E6FBB-D26A-4891-AF8E-6F62A23FEB1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B49F6C17-E2BE-45B3-8385-35A6953645B0}" type="pres">
      <dgm:prSet presAssocID="{9E1E6FBB-D26A-4891-AF8E-6F62A23FEB1B}" presName="spaceRect" presStyleCnt="0"/>
      <dgm:spPr/>
    </dgm:pt>
    <dgm:pt modelId="{CAD9DC23-673E-43CF-8632-444CE4E77D25}" type="pres">
      <dgm:prSet presAssocID="{9E1E6FBB-D26A-4891-AF8E-6F62A23FEB1B}" presName="parTx" presStyleLbl="revTx" presStyleIdx="2" presStyleCnt="5">
        <dgm:presLayoutVars>
          <dgm:chMax val="0"/>
          <dgm:chPref val="0"/>
        </dgm:presLayoutVars>
      </dgm:prSet>
      <dgm:spPr/>
    </dgm:pt>
    <dgm:pt modelId="{4137A71F-D4DD-4CE1-8DDE-FAFA037F9ACA}" type="pres">
      <dgm:prSet presAssocID="{53FDFBEA-99F4-4CCB-A266-81A8DD359D1C}" presName="sibTrans" presStyleCnt="0"/>
      <dgm:spPr/>
    </dgm:pt>
    <dgm:pt modelId="{367E7151-3AFB-45F7-B58C-4E32AF01385F}" type="pres">
      <dgm:prSet presAssocID="{8A675B28-8C34-4FF6-BDA9-86D16EFC5FEE}" presName="compNode" presStyleCnt="0"/>
      <dgm:spPr/>
    </dgm:pt>
    <dgm:pt modelId="{0BDEBC9B-E27B-4296-8CC9-9F184DF5DC92}" type="pres">
      <dgm:prSet presAssocID="{8A675B28-8C34-4FF6-BDA9-86D16EFC5FEE}" presName="bgRect" presStyleLbl="bgShp" presStyleIdx="3" presStyleCnt="5"/>
      <dgm:spPr/>
    </dgm:pt>
    <dgm:pt modelId="{D471901C-F395-4ABF-A072-F8FCDB221058}" type="pres">
      <dgm:prSet presAssocID="{8A675B28-8C34-4FF6-BDA9-86D16EFC5FE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8F8A416C-5D25-4ECC-A46E-49B806F8F1FD}" type="pres">
      <dgm:prSet presAssocID="{8A675B28-8C34-4FF6-BDA9-86D16EFC5FEE}" presName="spaceRect" presStyleCnt="0"/>
      <dgm:spPr/>
    </dgm:pt>
    <dgm:pt modelId="{35039761-84AB-43EF-BC1B-DAB7BC367F76}" type="pres">
      <dgm:prSet presAssocID="{8A675B28-8C34-4FF6-BDA9-86D16EFC5FEE}" presName="parTx" presStyleLbl="revTx" presStyleIdx="3" presStyleCnt="5">
        <dgm:presLayoutVars>
          <dgm:chMax val="0"/>
          <dgm:chPref val="0"/>
        </dgm:presLayoutVars>
      </dgm:prSet>
      <dgm:spPr/>
    </dgm:pt>
    <dgm:pt modelId="{FEC1ACD6-EEE7-49EE-96E1-D7BADE302454}" type="pres">
      <dgm:prSet presAssocID="{9612E344-9DEF-44B9-BAE7-344BEE1C6FC2}" presName="sibTrans" presStyleCnt="0"/>
      <dgm:spPr/>
    </dgm:pt>
    <dgm:pt modelId="{A96E4AD5-EADD-42E4-8028-AF47BE92552D}" type="pres">
      <dgm:prSet presAssocID="{4C3C78DE-66B8-4F6C-B682-ACB142DD400C}" presName="compNode" presStyleCnt="0"/>
      <dgm:spPr/>
    </dgm:pt>
    <dgm:pt modelId="{7F7AFA0C-C4BF-4A49-9E7C-C3749E68CB43}" type="pres">
      <dgm:prSet presAssocID="{4C3C78DE-66B8-4F6C-B682-ACB142DD400C}" presName="bgRect" presStyleLbl="bgShp" presStyleIdx="4" presStyleCnt="5"/>
      <dgm:spPr/>
    </dgm:pt>
    <dgm:pt modelId="{E3F7BBAD-2B75-4C30-935D-225A0A9B9E23}" type="pres">
      <dgm:prSet presAssocID="{4C3C78DE-66B8-4F6C-B682-ACB142DD400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ABB13D1E-9175-4874-ABE8-BA42CB44186F}" type="pres">
      <dgm:prSet presAssocID="{4C3C78DE-66B8-4F6C-B682-ACB142DD400C}" presName="spaceRect" presStyleCnt="0"/>
      <dgm:spPr/>
    </dgm:pt>
    <dgm:pt modelId="{7E962BC5-FD11-4467-80C8-4466F46F3264}" type="pres">
      <dgm:prSet presAssocID="{4C3C78DE-66B8-4F6C-B682-ACB142DD400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FBB8D27-C3D3-4948-8EB1-4B7F983F0B08}" srcId="{E710968E-E97C-464C-91F6-E93CCE2FCBF2}" destId="{9E1E6FBB-D26A-4891-AF8E-6F62A23FEB1B}" srcOrd="2" destOrd="0" parTransId="{6682B48D-8222-4778-8616-FBF4FAFB337B}" sibTransId="{53FDFBEA-99F4-4CCB-A266-81A8DD359D1C}"/>
    <dgm:cxn modelId="{CE253247-C2F2-4E22-9266-BC48694FDF7B}" type="presOf" srcId="{F826A4DF-1A6E-421B-9AB2-72C3CA368369}" destId="{8DB55491-8BE2-4C62-B50A-8335D586ADE1}" srcOrd="0" destOrd="0" presId="urn:microsoft.com/office/officeart/2018/2/layout/IconVerticalSolidList"/>
    <dgm:cxn modelId="{619A7672-109D-415E-A633-3814317BAF4A}" type="presOf" srcId="{E710968E-E97C-464C-91F6-E93CCE2FCBF2}" destId="{D1674D02-F160-4A82-95E4-CE78DCC861B6}" srcOrd="0" destOrd="0" presId="urn:microsoft.com/office/officeart/2018/2/layout/IconVerticalSolidList"/>
    <dgm:cxn modelId="{1BCE665A-5C29-46B2-BEAB-3BCFF1FB5BC6}" srcId="{E710968E-E97C-464C-91F6-E93CCE2FCBF2}" destId="{4C3C78DE-66B8-4F6C-B682-ACB142DD400C}" srcOrd="4" destOrd="0" parTransId="{3D99216C-D490-4A0F-B6F8-BEB834287E22}" sibTransId="{8E2E1FFE-991F-4E63-9A9D-27AE5A3A6233}"/>
    <dgm:cxn modelId="{9A63187E-EEB6-463A-A9E2-780AACEA2DDF}" type="presOf" srcId="{9E1E6FBB-D26A-4891-AF8E-6F62A23FEB1B}" destId="{CAD9DC23-673E-43CF-8632-444CE4E77D25}" srcOrd="0" destOrd="0" presId="urn:microsoft.com/office/officeart/2018/2/layout/IconVerticalSolidList"/>
    <dgm:cxn modelId="{A146C481-E120-439D-8135-C0ACDBDDE6A8}" type="presOf" srcId="{8A675B28-8C34-4FF6-BDA9-86D16EFC5FEE}" destId="{35039761-84AB-43EF-BC1B-DAB7BC367F76}" srcOrd="0" destOrd="0" presId="urn:microsoft.com/office/officeart/2018/2/layout/IconVerticalSolidList"/>
    <dgm:cxn modelId="{F7A50B89-0C92-4EDB-89F8-7326F2FCFE86}" srcId="{E710968E-E97C-464C-91F6-E93CCE2FCBF2}" destId="{627EE850-7998-406B-A431-9CF60F907E43}" srcOrd="0" destOrd="0" parTransId="{30C1FCD6-2A12-4EEE-8C04-59749989D5B9}" sibTransId="{13AA9DF0-ED3B-4A3A-AD25-89BEF35B558B}"/>
    <dgm:cxn modelId="{FB30B296-6F64-4893-A7ED-BE61445CC4C3}" srcId="{E710968E-E97C-464C-91F6-E93CCE2FCBF2}" destId="{F826A4DF-1A6E-421B-9AB2-72C3CA368369}" srcOrd="1" destOrd="0" parTransId="{A7229553-14CC-4F29-9513-3DD765764F48}" sibTransId="{A133A58A-AE5D-4D7F-8077-D092A8291166}"/>
    <dgm:cxn modelId="{B9BF02C2-37FC-42B0-B702-9D083B9D2B4C}" srcId="{E710968E-E97C-464C-91F6-E93CCE2FCBF2}" destId="{8A675B28-8C34-4FF6-BDA9-86D16EFC5FEE}" srcOrd="3" destOrd="0" parTransId="{35BE94E9-F180-4661-9559-7CC65229E429}" sibTransId="{9612E344-9DEF-44B9-BAE7-344BEE1C6FC2}"/>
    <dgm:cxn modelId="{D92DA9E6-F1BE-47A6-84F9-0CB033C56CC4}" type="presOf" srcId="{627EE850-7998-406B-A431-9CF60F907E43}" destId="{C0357D2B-5360-4B24-874D-E0CDA6A6D9EF}" srcOrd="0" destOrd="0" presId="urn:microsoft.com/office/officeart/2018/2/layout/IconVerticalSolidList"/>
    <dgm:cxn modelId="{A51411FE-2109-41F9-8077-E2D5C9E99750}" type="presOf" srcId="{4C3C78DE-66B8-4F6C-B682-ACB142DD400C}" destId="{7E962BC5-FD11-4467-80C8-4466F46F3264}" srcOrd="0" destOrd="0" presId="urn:microsoft.com/office/officeart/2018/2/layout/IconVerticalSolidList"/>
    <dgm:cxn modelId="{F8448A86-0633-4001-8F87-3E328C87337E}" type="presParOf" srcId="{D1674D02-F160-4A82-95E4-CE78DCC861B6}" destId="{E203FCD2-D2CE-4CFA-AFB5-6CF9A2FF7E4A}" srcOrd="0" destOrd="0" presId="urn:microsoft.com/office/officeart/2018/2/layout/IconVerticalSolidList"/>
    <dgm:cxn modelId="{8A577393-B8D0-47D8-BD50-B79B89538027}" type="presParOf" srcId="{E203FCD2-D2CE-4CFA-AFB5-6CF9A2FF7E4A}" destId="{1510B0BA-EBB9-4C69-B978-E0054CD4B04A}" srcOrd="0" destOrd="0" presId="urn:microsoft.com/office/officeart/2018/2/layout/IconVerticalSolidList"/>
    <dgm:cxn modelId="{FECC0BFC-8190-4B07-AFA8-66514BEA4BCA}" type="presParOf" srcId="{E203FCD2-D2CE-4CFA-AFB5-6CF9A2FF7E4A}" destId="{925CB8E4-4F03-454A-9F10-353D5A7F1684}" srcOrd="1" destOrd="0" presId="urn:microsoft.com/office/officeart/2018/2/layout/IconVerticalSolidList"/>
    <dgm:cxn modelId="{7D14F1F8-FE9F-41D2-AFA4-9505B24AEE7D}" type="presParOf" srcId="{E203FCD2-D2CE-4CFA-AFB5-6CF9A2FF7E4A}" destId="{044611DC-EC90-49AE-A9AE-AC3680B0DCDF}" srcOrd="2" destOrd="0" presId="urn:microsoft.com/office/officeart/2018/2/layout/IconVerticalSolidList"/>
    <dgm:cxn modelId="{077D718D-1488-4B4F-BF46-587ACA1E6123}" type="presParOf" srcId="{E203FCD2-D2CE-4CFA-AFB5-6CF9A2FF7E4A}" destId="{C0357D2B-5360-4B24-874D-E0CDA6A6D9EF}" srcOrd="3" destOrd="0" presId="urn:microsoft.com/office/officeart/2018/2/layout/IconVerticalSolidList"/>
    <dgm:cxn modelId="{7FDBB273-FE76-431B-AAFE-D2AB48E42426}" type="presParOf" srcId="{D1674D02-F160-4A82-95E4-CE78DCC861B6}" destId="{6CD1CBC6-07F8-4CD9-B2F4-20591FCE7D07}" srcOrd="1" destOrd="0" presId="urn:microsoft.com/office/officeart/2018/2/layout/IconVerticalSolidList"/>
    <dgm:cxn modelId="{CFED6260-125E-42E0-97E5-29FF06C602F1}" type="presParOf" srcId="{D1674D02-F160-4A82-95E4-CE78DCC861B6}" destId="{089AF991-5352-491F-B7BC-B805174DC934}" srcOrd="2" destOrd="0" presId="urn:microsoft.com/office/officeart/2018/2/layout/IconVerticalSolidList"/>
    <dgm:cxn modelId="{FBE88A3F-D953-4FF5-A78C-CAD42ACBD5AB}" type="presParOf" srcId="{089AF991-5352-491F-B7BC-B805174DC934}" destId="{C977C859-D2CD-41FD-8AA3-765B2EE59F71}" srcOrd="0" destOrd="0" presId="urn:microsoft.com/office/officeart/2018/2/layout/IconVerticalSolidList"/>
    <dgm:cxn modelId="{6C411CB5-503B-4539-A059-370003E82DA6}" type="presParOf" srcId="{089AF991-5352-491F-B7BC-B805174DC934}" destId="{3D864CF5-6F81-432D-B1A3-1A5822B7BC1A}" srcOrd="1" destOrd="0" presId="urn:microsoft.com/office/officeart/2018/2/layout/IconVerticalSolidList"/>
    <dgm:cxn modelId="{2242B744-DB6F-4D7F-A1D0-E25FEBD2F53A}" type="presParOf" srcId="{089AF991-5352-491F-B7BC-B805174DC934}" destId="{9BA97521-1FA5-4CB5-AE0D-2C58D9D4F173}" srcOrd="2" destOrd="0" presId="urn:microsoft.com/office/officeart/2018/2/layout/IconVerticalSolidList"/>
    <dgm:cxn modelId="{2C166ECD-0533-4359-B279-C4527C2BFEF4}" type="presParOf" srcId="{089AF991-5352-491F-B7BC-B805174DC934}" destId="{8DB55491-8BE2-4C62-B50A-8335D586ADE1}" srcOrd="3" destOrd="0" presId="urn:microsoft.com/office/officeart/2018/2/layout/IconVerticalSolidList"/>
    <dgm:cxn modelId="{F89BFDF3-AF42-4366-AB07-EFF270618D45}" type="presParOf" srcId="{D1674D02-F160-4A82-95E4-CE78DCC861B6}" destId="{F4D9D775-A52F-4795-B14A-EE1EFEC1D10B}" srcOrd="3" destOrd="0" presId="urn:microsoft.com/office/officeart/2018/2/layout/IconVerticalSolidList"/>
    <dgm:cxn modelId="{DE8EDB07-4822-47A1-9F8A-2CF8A7228FB5}" type="presParOf" srcId="{D1674D02-F160-4A82-95E4-CE78DCC861B6}" destId="{1E4A9983-2C3E-431F-AD13-E1711473BADC}" srcOrd="4" destOrd="0" presId="urn:microsoft.com/office/officeart/2018/2/layout/IconVerticalSolidList"/>
    <dgm:cxn modelId="{0B238A82-15EA-4302-91E0-0720D9059E5A}" type="presParOf" srcId="{1E4A9983-2C3E-431F-AD13-E1711473BADC}" destId="{9D68C5F1-94DB-41D4-8F3F-60E8B4735ED0}" srcOrd="0" destOrd="0" presId="urn:microsoft.com/office/officeart/2018/2/layout/IconVerticalSolidList"/>
    <dgm:cxn modelId="{968C5A28-E9AB-4455-B1EB-AB59BF224D77}" type="presParOf" srcId="{1E4A9983-2C3E-431F-AD13-E1711473BADC}" destId="{9CAF87D1-8B10-45D5-8F87-153BCDEEBD59}" srcOrd="1" destOrd="0" presId="urn:microsoft.com/office/officeart/2018/2/layout/IconVerticalSolidList"/>
    <dgm:cxn modelId="{666DE027-273C-43C5-9CFA-B3CFCD32F893}" type="presParOf" srcId="{1E4A9983-2C3E-431F-AD13-E1711473BADC}" destId="{B49F6C17-E2BE-45B3-8385-35A6953645B0}" srcOrd="2" destOrd="0" presId="urn:microsoft.com/office/officeart/2018/2/layout/IconVerticalSolidList"/>
    <dgm:cxn modelId="{67EB5791-0C63-4D90-8E6B-1970133B9998}" type="presParOf" srcId="{1E4A9983-2C3E-431F-AD13-E1711473BADC}" destId="{CAD9DC23-673E-43CF-8632-444CE4E77D25}" srcOrd="3" destOrd="0" presId="urn:microsoft.com/office/officeart/2018/2/layout/IconVerticalSolidList"/>
    <dgm:cxn modelId="{2944ADB3-6F3D-4EBB-89E6-4872B671A323}" type="presParOf" srcId="{D1674D02-F160-4A82-95E4-CE78DCC861B6}" destId="{4137A71F-D4DD-4CE1-8DDE-FAFA037F9ACA}" srcOrd="5" destOrd="0" presId="urn:microsoft.com/office/officeart/2018/2/layout/IconVerticalSolidList"/>
    <dgm:cxn modelId="{0A4A5394-CD89-4B04-A9EF-E440BDD956DD}" type="presParOf" srcId="{D1674D02-F160-4A82-95E4-CE78DCC861B6}" destId="{367E7151-3AFB-45F7-B58C-4E32AF01385F}" srcOrd="6" destOrd="0" presId="urn:microsoft.com/office/officeart/2018/2/layout/IconVerticalSolidList"/>
    <dgm:cxn modelId="{056945CE-1985-4BB2-9A14-7FC31BE556FE}" type="presParOf" srcId="{367E7151-3AFB-45F7-B58C-4E32AF01385F}" destId="{0BDEBC9B-E27B-4296-8CC9-9F184DF5DC92}" srcOrd="0" destOrd="0" presId="urn:microsoft.com/office/officeart/2018/2/layout/IconVerticalSolidList"/>
    <dgm:cxn modelId="{179B9116-255A-4FA0-9AB3-B4AAB894B70E}" type="presParOf" srcId="{367E7151-3AFB-45F7-B58C-4E32AF01385F}" destId="{D471901C-F395-4ABF-A072-F8FCDB221058}" srcOrd="1" destOrd="0" presId="urn:microsoft.com/office/officeart/2018/2/layout/IconVerticalSolidList"/>
    <dgm:cxn modelId="{9DFE1FBD-C0DA-48F4-98D8-BC80B8E512A0}" type="presParOf" srcId="{367E7151-3AFB-45F7-B58C-4E32AF01385F}" destId="{8F8A416C-5D25-4ECC-A46E-49B806F8F1FD}" srcOrd="2" destOrd="0" presId="urn:microsoft.com/office/officeart/2018/2/layout/IconVerticalSolidList"/>
    <dgm:cxn modelId="{D3C27F93-F212-4AC4-B8BC-878DB58088E4}" type="presParOf" srcId="{367E7151-3AFB-45F7-B58C-4E32AF01385F}" destId="{35039761-84AB-43EF-BC1B-DAB7BC367F76}" srcOrd="3" destOrd="0" presId="urn:microsoft.com/office/officeart/2018/2/layout/IconVerticalSolidList"/>
    <dgm:cxn modelId="{69E949D2-5102-4942-8BFE-6B5D9B398EAD}" type="presParOf" srcId="{D1674D02-F160-4A82-95E4-CE78DCC861B6}" destId="{FEC1ACD6-EEE7-49EE-96E1-D7BADE302454}" srcOrd="7" destOrd="0" presId="urn:microsoft.com/office/officeart/2018/2/layout/IconVerticalSolidList"/>
    <dgm:cxn modelId="{DC72DDF9-C0C8-4F0A-9E87-841DDFE9F4CB}" type="presParOf" srcId="{D1674D02-F160-4A82-95E4-CE78DCC861B6}" destId="{A96E4AD5-EADD-42E4-8028-AF47BE92552D}" srcOrd="8" destOrd="0" presId="urn:microsoft.com/office/officeart/2018/2/layout/IconVerticalSolidList"/>
    <dgm:cxn modelId="{7DBC6ECD-67FA-466C-9EF9-7F94FE6A7D3A}" type="presParOf" srcId="{A96E4AD5-EADD-42E4-8028-AF47BE92552D}" destId="{7F7AFA0C-C4BF-4A49-9E7C-C3749E68CB43}" srcOrd="0" destOrd="0" presId="urn:microsoft.com/office/officeart/2018/2/layout/IconVerticalSolidList"/>
    <dgm:cxn modelId="{02380898-10F0-4159-B95D-B67E56A13ED7}" type="presParOf" srcId="{A96E4AD5-EADD-42E4-8028-AF47BE92552D}" destId="{E3F7BBAD-2B75-4C30-935D-225A0A9B9E23}" srcOrd="1" destOrd="0" presId="urn:microsoft.com/office/officeart/2018/2/layout/IconVerticalSolidList"/>
    <dgm:cxn modelId="{18F56E25-3E0C-425C-B58B-77BE87047F55}" type="presParOf" srcId="{A96E4AD5-EADD-42E4-8028-AF47BE92552D}" destId="{ABB13D1E-9175-4874-ABE8-BA42CB44186F}" srcOrd="2" destOrd="0" presId="urn:microsoft.com/office/officeart/2018/2/layout/IconVerticalSolidList"/>
    <dgm:cxn modelId="{7CD88F3D-8430-4994-BD86-2A75CACD735B}" type="presParOf" srcId="{A96E4AD5-EADD-42E4-8028-AF47BE92552D}" destId="{7E962BC5-FD11-4467-80C8-4466F46F32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3A972-7A40-41E0-9365-C62FA0644B5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261C640-DB29-4562-828B-BBD0AC2A8BF8}">
      <dgm:prSet/>
      <dgm:spPr/>
      <dgm:t>
        <a:bodyPr/>
        <a:lstStyle/>
        <a:p>
          <a:r>
            <a:rPr lang="en-US"/>
            <a:t>Always start with *RST from a know condition</a:t>
          </a:r>
        </a:p>
      </dgm:t>
    </dgm:pt>
    <dgm:pt modelId="{5DAB7CA2-8A79-4111-9D10-63E5C1CE771F}" type="parTrans" cxnId="{AC4A39F6-7F9C-448C-A612-BFFDD3115D84}">
      <dgm:prSet/>
      <dgm:spPr/>
      <dgm:t>
        <a:bodyPr/>
        <a:lstStyle/>
        <a:p>
          <a:endParaRPr lang="en-US"/>
        </a:p>
      </dgm:t>
    </dgm:pt>
    <dgm:pt modelId="{6128D8A7-25E1-4D2C-995E-0A1E46B6962A}" type="sibTrans" cxnId="{AC4A39F6-7F9C-448C-A612-BFFDD3115D84}">
      <dgm:prSet/>
      <dgm:spPr/>
      <dgm:t>
        <a:bodyPr/>
        <a:lstStyle/>
        <a:p>
          <a:endParaRPr lang="en-US"/>
        </a:p>
      </dgm:t>
    </dgm:pt>
    <dgm:pt modelId="{0591F51E-F98E-46FA-8CD6-C5B636C330F1}">
      <dgm:prSet/>
      <dgm:spPr/>
      <dgm:t>
        <a:bodyPr/>
        <a:lstStyle/>
        <a:p>
          <a:r>
            <a:rPr lang="en-US"/>
            <a:t>Always sanity check with *IDN?</a:t>
          </a:r>
        </a:p>
      </dgm:t>
    </dgm:pt>
    <dgm:pt modelId="{7197AC1B-8E64-4071-9E2C-4BA9B32796D3}" type="parTrans" cxnId="{291C0EE1-D9CB-41BC-BF3D-25D77DFFCF27}">
      <dgm:prSet/>
      <dgm:spPr/>
      <dgm:t>
        <a:bodyPr/>
        <a:lstStyle/>
        <a:p>
          <a:endParaRPr lang="en-US"/>
        </a:p>
      </dgm:t>
    </dgm:pt>
    <dgm:pt modelId="{3C3C61AB-B72E-4169-841A-F79156448FA3}" type="sibTrans" cxnId="{291C0EE1-D9CB-41BC-BF3D-25D77DFFCF27}">
      <dgm:prSet/>
      <dgm:spPr/>
      <dgm:t>
        <a:bodyPr/>
        <a:lstStyle/>
        <a:p>
          <a:endParaRPr lang="en-US"/>
        </a:p>
      </dgm:t>
    </dgm:pt>
    <dgm:pt modelId="{040CA40D-F7CA-44BB-96E9-BC22844BFE68}">
      <dgm:prSet/>
      <dgm:spPr/>
      <dgm:t>
        <a:bodyPr/>
        <a:lstStyle/>
        <a:p>
          <a:r>
            <a:rPr lang="en-US"/>
            <a:t>Make sure you understand the sequence of the measurement</a:t>
          </a:r>
        </a:p>
      </dgm:t>
    </dgm:pt>
    <dgm:pt modelId="{7489BEF6-FFF7-4138-B668-3DEC9EA615C4}" type="parTrans" cxnId="{86726EC2-9EC6-466F-95CB-D6C1B8ED2163}">
      <dgm:prSet/>
      <dgm:spPr/>
      <dgm:t>
        <a:bodyPr/>
        <a:lstStyle/>
        <a:p>
          <a:endParaRPr lang="en-US"/>
        </a:p>
      </dgm:t>
    </dgm:pt>
    <dgm:pt modelId="{F547DCF9-4241-4E00-8575-C187EFE3869D}" type="sibTrans" cxnId="{86726EC2-9EC6-466F-95CB-D6C1B8ED2163}">
      <dgm:prSet/>
      <dgm:spPr/>
      <dgm:t>
        <a:bodyPr/>
        <a:lstStyle/>
        <a:p>
          <a:endParaRPr lang="en-US"/>
        </a:p>
      </dgm:t>
    </dgm:pt>
    <dgm:pt modelId="{1F02723F-1757-4C7D-AE4B-A5B0492BE113}">
      <dgm:prSet/>
      <dgm:spPr/>
      <dgm:t>
        <a:bodyPr/>
        <a:lstStyle/>
        <a:p>
          <a:r>
            <a:rPr lang="en-US"/>
            <a:t>Don’t rely on Autoscale functions, instead, set scales manually for repeatability</a:t>
          </a:r>
        </a:p>
      </dgm:t>
    </dgm:pt>
    <dgm:pt modelId="{733417EB-F986-41D4-9BF0-C38547751F24}" type="parTrans" cxnId="{55EC0A05-F258-485C-BA7D-A4516B2A4314}">
      <dgm:prSet/>
      <dgm:spPr/>
      <dgm:t>
        <a:bodyPr/>
        <a:lstStyle/>
        <a:p>
          <a:endParaRPr lang="en-US"/>
        </a:p>
      </dgm:t>
    </dgm:pt>
    <dgm:pt modelId="{744757FF-F90E-4AE0-9D69-20DEE800F9F5}" type="sibTrans" cxnId="{55EC0A05-F258-485C-BA7D-A4516B2A4314}">
      <dgm:prSet/>
      <dgm:spPr/>
      <dgm:t>
        <a:bodyPr/>
        <a:lstStyle/>
        <a:p>
          <a:endParaRPr lang="en-US"/>
        </a:p>
      </dgm:t>
    </dgm:pt>
    <dgm:pt modelId="{BD5CF273-2AB5-4DAC-97E4-70AC82E4E087}">
      <dgm:prSet/>
      <dgm:spPr/>
      <dgm:t>
        <a:bodyPr/>
        <a:lstStyle/>
        <a:p>
          <a:r>
            <a:rPr lang="en-US"/>
            <a:t>Make sure your programs live in User space in the OS otherwise security may block execution</a:t>
          </a:r>
        </a:p>
      </dgm:t>
    </dgm:pt>
    <dgm:pt modelId="{FCD6B3A0-5DCA-4A73-9F38-096382E6A831}" type="parTrans" cxnId="{2B680F9C-8D82-4A9D-A76E-41B12C44C97B}">
      <dgm:prSet/>
      <dgm:spPr/>
      <dgm:t>
        <a:bodyPr/>
        <a:lstStyle/>
        <a:p>
          <a:endParaRPr lang="en-US"/>
        </a:p>
      </dgm:t>
    </dgm:pt>
    <dgm:pt modelId="{C7096D94-9F21-4CC9-BF20-7DFD788D88A1}" type="sibTrans" cxnId="{2B680F9C-8D82-4A9D-A76E-41B12C44C97B}">
      <dgm:prSet/>
      <dgm:spPr/>
      <dgm:t>
        <a:bodyPr/>
        <a:lstStyle/>
        <a:p>
          <a:endParaRPr lang="en-US"/>
        </a:p>
      </dgm:t>
    </dgm:pt>
    <dgm:pt modelId="{45F9B3AC-2164-4E9B-916B-05C7C15461C3}">
      <dgm:prSet/>
      <dgm:spPr/>
      <dgm:t>
        <a:bodyPr/>
        <a:lstStyle/>
        <a:p>
          <a:r>
            <a:rPr lang="en-US"/>
            <a:t>Repurposing existing code</a:t>
          </a:r>
        </a:p>
      </dgm:t>
    </dgm:pt>
    <dgm:pt modelId="{E0FE1D91-2ACA-4AA4-8ED7-C252D328C9F3}" type="parTrans" cxnId="{12A7E6D7-C5B1-4148-98E9-21262AFE3F71}">
      <dgm:prSet/>
      <dgm:spPr/>
      <dgm:t>
        <a:bodyPr/>
        <a:lstStyle/>
        <a:p>
          <a:endParaRPr lang="en-US"/>
        </a:p>
      </dgm:t>
    </dgm:pt>
    <dgm:pt modelId="{79F63A16-0587-4F73-BF4F-C25CAA12ADE9}" type="sibTrans" cxnId="{12A7E6D7-C5B1-4148-98E9-21262AFE3F71}">
      <dgm:prSet/>
      <dgm:spPr/>
      <dgm:t>
        <a:bodyPr/>
        <a:lstStyle/>
        <a:p>
          <a:endParaRPr lang="en-US"/>
        </a:p>
      </dgm:t>
    </dgm:pt>
    <dgm:pt modelId="{BFB82EA7-68DC-4FC4-9F18-9154D87DEFEE}">
      <dgm:prSet/>
      <dgm:spPr/>
      <dgm:t>
        <a:bodyPr/>
        <a:lstStyle/>
        <a:p>
          <a:r>
            <a:rPr lang="en-US"/>
            <a:t>If you have an automation setup for one Vendor’s Instrument that is of the same type as your instrument,  , you can re-use a lot of the commands.</a:t>
          </a:r>
        </a:p>
      </dgm:t>
    </dgm:pt>
    <dgm:pt modelId="{A1DE7393-0A35-4252-AA3B-21E0B03215FB}" type="parTrans" cxnId="{5B075D6D-EE90-4E5B-91E8-49E77BDBB737}">
      <dgm:prSet/>
      <dgm:spPr/>
      <dgm:t>
        <a:bodyPr/>
        <a:lstStyle/>
        <a:p>
          <a:endParaRPr lang="en-US"/>
        </a:p>
      </dgm:t>
    </dgm:pt>
    <dgm:pt modelId="{8591CFAD-8216-4122-BF63-EC932D4E9861}" type="sibTrans" cxnId="{5B075D6D-EE90-4E5B-91E8-49E77BDBB737}">
      <dgm:prSet/>
      <dgm:spPr/>
      <dgm:t>
        <a:bodyPr/>
        <a:lstStyle/>
        <a:p>
          <a:endParaRPr lang="en-US"/>
        </a:p>
      </dgm:t>
    </dgm:pt>
    <dgm:pt modelId="{D5CDA406-D2B6-40A0-9490-B425594C5E5E}">
      <dgm:prSet/>
      <dgm:spPr/>
      <dgm:t>
        <a:bodyPr/>
        <a:lstStyle/>
        <a:p>
          <a:r>
            <a:rPr lang="en-US"/>
            <a:t>You may have to make substitutions for Vendor specific ‘Custom” instrument commands. </a:t>
          </a:r>
        </a:p>
      </dgm:t>
    </dgm:pt>
    <dgm:pt modelId="{C5B73B96-A600-483B-9238-043DB5DE3938}" type="parTrans" cxnId="{FE9EF7F5-F97A-4726-B7D8-997F3F7B0BC0}">
      <dgm:prSet/>
      <dgm:spPr/>
      <dgm:t>
        <a:bodyPr/>
        <a:lstStyle/>
        <a:p>
          <a:endParaRPr lang="en-US"/>
        </a:p>
      </dgm:t>
    </dgm:pt>
    <dgm:pt modelId="{DFC32F8B-C6CB-4011-8A17-1671A3D0CC62}" type="sibTrans" cxnId="{FE9EF7F5-F97A-4726-B7D8-997F3F7B0BC0}">
      <dgm:prSet/>
      <dgm:spPr/>
      <dgm:t>
        <a:bodyPr/>
        <a:lstStyle/>
        <a:p>
          <a:endParaRPr lang="en-US"/>
        </a:p>
      </dgm:t>
    </dgm:pt>
    <dgm:pt modelId="{65B2BEEC-2E76-4D08-9AA7-9BF8C912CD7B}" type="pres">
      <dgm:prSet presAssocID="{E383A972-7A40-41E0-9365-C62FA0644B50}" presName="diagram" presStyleCnt="0">
        <dgm:presLayoutVars>
          <dgm:dir/>
          <dgm:resizeHandles val="exact"/>
        </dgm:presLayoutVars>
      </dgm:prSet>
      <dgm:spPr/>
    </dgm:pt>
    <dgm:pt modelId="{9CF75D41-A659-49EC-B8E7-37BEE469BBF3}" type="pres">
      <dgm:prSet presAssocID="{E261C640-DB29-4562-828B-BBD0AC2A8BF8}" presName="node" presStyleLbl="node1" presStyleIdx="0" presStyleCnt="6">
        <dgm:presLayoutVars>
          <dgm:bulletEnabled val="1"/>
        </dgm:presLayoutVars>
      </dgm:prSet>
      <dgm:spPr/>
    </dgm:pt>
    <dgm:pt modelId="{F753D8B2-B55D-49CF-87B5-535741A77156}" type="pres">
      <dgm:prSet presAssocID="{6128D8A7-25E1-4D2C-995E-0A1E46B6962A}" presName="sibTrans" presStyleCnt="0"/>
      <dgm:spPr/>
    </dgm:pt>
    <dgm:pt modelId="{A91D9233-DDC0-4BE7-822C-D020E1611C09}" type="pres">
      <dgm:prSet presAssocID="{0591F51E-F98E-46FA-8CD6-C5B636C330F1}" presName="node" presStyleLbl="node1" presStyleIdx="1" presStyleCnt="6">
        <dgm:presLayoutVars>
          <dgm:bulletEnabled val="1"/>
        </dgm:presLayoutVars>
      </dgm:prSet>
      <dgm:spPr/>
    </dgm:pt>
    <dgm:pt modelId="{1EF10D08-0383-485C-B1F5-59670EEC50C7}" type="pres">
      <dgm:prSet presAssocID="{3C3C61AB-B72E-4169-841A-F79156448FA3}" presName="sibTrans" presStyleCnt="0"/>
      <dgm:spPr/>
    </dgm:pt>
    <dgm:pt modelId="{A528F975-9522-4672-97A7-5E446BF2C733}" type="pres">
      <dgm:prSet presAssocID="{040CA40D-F7CA-44BB-96E9-BC22844BFE68}" presName="node" presStyleLbl="node1" presStyleIdx="2" presStyleCnt="6">
        <dgm:presLayoutVars>
          <dgm:bulletEnabled val="1"/>
        </dgm:presLayoutVars>
      </dgm:prSet>
      <dgm:spPr/>
    </dgm:pt>
    <dgm:pt modelId="{D53E4E25-884C-4DDA-91FC-6E36A544236E}" type="pres">
      <dgm:prSet presAssocID="{F547DCF9-4241-4E00-8575-C187EFE3869D}" presName="sibTrans" presStyleCnt="0"/>
      <dgm:spPr/>
    </dgm:pt>
    <dgm:pt modelId="{63A29872-FF82-433F-9E5B-7F4E51C6A4ED}" type="pres">
      <dgm:prSet presAssocID="{1F02723F-1757-4C7D-AE4B-A5B0492BE113}" presName="node" presStyleLbl="node1" presStyleIdx="3" presStyleCnt="6">
        <dgm:presLayoutVars>
          <dgm:bulletEnabled val="1"/>
        </dgm:presLayoutVars>
      </dgm:prSet>
      <dgm:spPr/>
    </dgm:pt>
    <dgm:pt modelId="{F1EAE50F-17D7-4393-8A9A-388C6819098E}" type="pres">
      <dgm:prSet presAssocID="{744757FF-F90E-4AE0-9D69-20DEE800F9F5}" presName="sibTrans" presStyleCnt="0"/>
      <dgm:spPr/>
    </dgm:pt>
    <dgm:pt modelId="{E7A1A449-65AE-4390-A76E-C4B0A2531A3D}" type="pres">
      <dgm:prSet presAssocID="{BD5CF273-2AB5-4DAC-97E4-70AC82E4E087}" presName="node" presStyleLbl="node1" presStyleIdx="4" presStyleCnt="6">
        <dgm:presLayoutVars>
          <dgm:bulletEnabled val="1"/>
        </dgm:presLayoutVars>
      </dgm:prSet>
      <dgm:spPr/>
    </dgm:pt>
    <dgm:pt modelId="{C0375853-A06B-4B05-A805-2A3FA2EBB7BC}" type="pres">
      <dgm:prSet presAssocID="{C7096D94-9F21-4CC9-BF20-7DFD788D88A1}" presName="sibTrans" presStyleCnt="0"/>
      <dgm:spPr/>
    </dgm:pt>
    <dgm:pt modelId="{0012CF37-B29C-499C-B665-57E8A5137887}" type="pres">
      <dgm:prSet presAssocID="{45F9B3AC-2164-4E9B-916B-05C7C15461C3}" presName="node" presStyleLbl="node1" presStyleIdx="5" presStyleCnt="6">
        <dgm:presLayoutVars>
          <dgm:bulletEnabled val="1"/>
        </dgm:presLayoutVars>
      </dgm:prSet>
      <dgm:spPr/>
    </dgm:pt>
  </dgm:ptLst>
  <dgm:cxnLst>
    <dgm:cxn modelId="{55EC0A05-F258-485C-BA7D-A4516B2A4314}" srcId="{E383A972-7A40-41E0-9365-C62FA0644B50}" destId="{1F02723F-1757-4C7D-AE4B-A5B0492BE113}" srcOrd="3" destOrd="0" parTransId="{733417EB-F986-41D4-9BF0-C38547751F24}" sibTransId="{744757FF-F90E-4AE0-9D69-20DEE800F9F5}"/>
    <dgm:cxn modelId="{97216915-FCC4-4FAC-B677-F7E381992E79}" type="presOf" srcId="{1F02723F-1757-4C7D-AE4B-A5B0492BE113}" destId="{63A29872-FF82-433F-9E5B-7F4E51C6A4ED}" srcOrd="0" destOrd="0" presId="urn:microsoft.com/office/officeart/2005/8/layout/default"/>
    <dgm:cxn modelId="{3F071B32-70E4-43B6-BA9C-91BFC8D5E532}" type="presOf" srcId="{D5CDA406-D2B6-40A0-9490-B425594C5E5E}" destId="{0012CF37-B29C-499C-B665-57E8A5137887}" srcOrd="0" destOrd="2" presId="urn:microsoft.com/office/officeart/2005/8/layout/default"/>
    <dgm:cxn modelId="{031BD55E-4B7D-4072-A0B9-3663ADA01CEA}" type="presOf" srcId="{040CA40D-F7CA-44BB-96E9-BC22844BFE68}" destId="{A528F975-9522-4672-97A7-5E446BF2C733}" srcOrd="0" destOrd="0" presId="urn:microsoft.com/office/officeart/2005/8/layout/default"/>
    <dgm:cxn modelId="{5B075D6D-EE90-4E5B-91E8-49E77BDBB737}" srcId="{45F9B3AC-2164-4E9B-916B-05C7C15461C3}" destId="{BFB82EA7-68DC-4FC4-9F18-9154D87DEFEE}" srcOrd="0" destOrd="0" parTransId="{A1DE7393-0A35-4252-AA3B-21E0B03215FB}" sibTransId="{8591CFAD-8216-4122-BF63-EC932D4E9861}"/>
    <dgm:cxn modelId="{FC2F298E-A1E2-4B74-B7CF-966496DFCEB1}" type="presOf" srcId="{E383A972-7A40-41E0-9365-C62FA0644B50}" destId="{65B2BEEC-2E76-4D08-9AA7-9BF8C912CD7B}" srcOrd="0" destOrd="0" presId="urn:microsoft.com/office/officeart/2005/8/layout/default"/>
    <dgm:cxn modelId="{2B680F9C-8D82-4A9D-A76E-41B12C44C97B}" srcId="{E383A972-7A40-41E0-9365-C62FA0644B50}" destId="{BD5CF273-2AB5-4DAC-97E4-70AC82E4E087}" srcOrd="4" destOrd="0" parTransId="{FCD6B3A0-5DCA-4A73-9F38-096382E6A831}" sibTransId="{C7096D94-9F21-4CC9-BF20-7DFD788D88A1}"/>
    <dgm:cxn modelId="{C7D3589C-1DB8-4397-B321-F08379F14F10}" type="presOf" srcId="{45F9B3AC-2164-4E9B-916B-05C7C15461C3}" destId="{0012CF37-B29C-499C-B665-57E8A5137887}" srcOrd="0" destOrd="0" presId="urn:microsoft.com/office/officeart/2005/8/layout/default"/>
    <dgm:cxn modelId="{3240C19E-F6AF-4326-B6B5-3B054E3EBB9D}" type="presOf" srcId="{BFB82EA7-68DC-4FC4-9F18-9154D87DEFEE}" destId="{0012CF37-B29C-499C-B665-57E8A5137887}" srcOrd="0" destOrd="1" presId="urn:microsoft.com/office/officeart/2005/8/layout/default"/>
    <dgm:cxn modelId="{8C0EBCA3-003B-4855-9F8D-2CF9E6DC6658}" type="presOf" srcId="{BD5CF273-2AB5-4DAC-97E4-70AC82E4E087}" destId="{E7A1A449-65AE-4390-A76E-C4B0A2531A3D}" srcOrd="0" destOrd="0" presId="urn:microsoft.com/office/officeart/2005/8/layout/default"/>
    <dgm:cxn modelId="{51A05CAE-6D64-4724-A1D0-C30E72B1D298}" type="presOf" srcId="{0591F51E-F98E-46FA-8CD6-C5B636C330F1}" destId="{A91D9233-DDC0-4BE7-822C-D020E1611C09}" srcOrd="0" destOrd="0" presId="urn:microsoft.com/office/officeart/2005/8/layout/default"/>
    <dgm:cxn modelId="{86726EC2-9EC6-466F-95CB-D6C1B8ED2163}" srcId="{E383A972-7A40-41E0-9365-C62FA0644B50}" destId="{040CA40D-F7CA-44BB-96E9-BC22844BFE68}" srcOrd="2" destOrd="0" parTransId="{7489BEF6-FFF7-4138-B668-3DEC9EA615C4}" sibTransId="{F547DCF9-4241-4E00-8575-C187EFE3869D}"/>
    <dgm:cxn modelId="{12A7E6D7-C5B1-4148-98E9-21262AFE3F71}" srcId="{E383A972-7A40-41E0-9365-C62FA0644B50}" destId="{45F9B3AC-2164-4E9B-916B-05C7C15461C3}" srcOrd="5" destOrd="0" parTransId="{E0FE1D91-2ACA-4AA4-8ED7-C252D328C9F3}" sibTransId="{79F63A16-0587-4F73-BF4F-C25CAA12ADE9}"/>
    <dgm:cxn modelId="{291C0EE1-D9CB-41BC-BF3D-25D77DFFCF27}" srcId="{E383A972-7A40-41E0-9365-C62FA0644B50}" destId="{0591F51E-F98E-46FA-8CD6-C5B636C330F1}" srcOrd="1" destOrd="0" parTransId="{7197AC1B-8E64-4071-9E2C-4BA9B32796D3}" sibTransId="{3C3C61AB-B72E-4169-841A-F79156448FA3}"/>
    <dgm:cxn modelId="{FE9EF7F5-F97A-4726-B7D8-997F3F7B0BC0}" srcId="{45F9B3AC-2164-4E9B-916B-05C7C15461C3}" destId="{D5CDA406-D2B6-40A0-9490-B425594C5E5E}" srcOrd="1" destOrd="0" parTransId="{C5B73B96-A600-483B-9238-043DB5DE3938}" sibTransId="{DFC32F8B-C6CB-4011-8A17-1671A3D0CC62}"/>
    <dgm:cxn modelId="{AC4A39F6-7F9C-448C-A612-BFFDD3115D84}" srcId="{E383A972-7A40-41E0-9365-C62FA0644B50}" destId="{E261C640-DB29-4562-828B-BBD0AC2A8BF8}" srcOrd="0" destOrd="0" parTransId="{5DAB7CA2-8A79-4111-9D10-63E5C1CE771F}" sibTransId="{6128D8A7-25E1-4D2C-995E-0A1E46B6962A}"/>
    <dgm:cxn modelId="{F7BEFFFD-ED51-49D8-A784-97641B0F35A7}" type="presOf" srcId="{E261C640-DB29-4562-828B-BBD0AC2A8BF8}" destId="{9CF75D41-A659-49EC-B8E7-37BEE469BBF3}" srcOrd="0" destOrd="0" presId="urn:microsoft.com/office/officeart/2005/8/layout/default"/>
    <dgm:cxn modelId="{DB5845D0-4D8E-47DA-977F-504C7FFB07E0}" type="presParOf" srcId="{65B2BEEC-2E76-4D08-9AA7-9BF8C912CD7B}" destId="{9CF75D41-A659-49EC-B8E7-37BEE469BBF3}" srcOrd="0" destOrd="0" presId="urn:microsoft.com/office/officeart/2005/8/layout/default"/>
    <dgm:cxn modelId="{FB53BA36-1748-4727-9729-3700C522CB40}" type="presParOf" srcId="{65B2BEEC-2E76-4D08-9AA7-9BF8C912CD7B}" destId="{F753D8B2-B55D-49CF-87B5-535741A77156}" srcOrd="1" destOrd="0" presId="urn:microsoft.com/office/officeart/2005/8/layout/default"/>
    <dgm:cxn modelId="{968F42B4-9341-47D4-8866-4BE0B7751E47}" type="presParOf" srcId="{65B2BEEC-2E76-4D08-9AA7-9BF8C912CD7B}" destId="{A91D9233-DDC0-4BE7-822C-D020E1611C09}" srcOrd="2" destOrd="0" presId="urn:microsoft.com/office/officeart/2005/8/layout/default"/>
    <dgm:cxn modelId="{C36E86C9-BEBC-4C4F-AF6E-B5165F44AB5F}" type="presParOf" srcId="{65B2BEEC-2E76-4D08-9AA7-9BF8C912CD7B}" destId="{1EF10D08-0383-485C-B1F5-59670EEC50C7}" srcOrd="3" destOrd="0" presId="urn:microsoft.com/office/officeart/2005/8/layout/default"/>
    <dgm:cxn modelId="{6D745192-979A-48B3-BD8C-AD951276E376}" type="presParOf" srcId="{65B2BEEC-2E76-4D08-9AA7-9BF8C912CD7B}" destId="{A528F975-9522-4672-97A7-5E446BF2C733}" srcOrd="4" destOrd="0" presId="urn:microsoft.com/office/officeart/2005/8/layout/default"/>
    <dgm:cxn modelId="{E260036B-7FCD-4FEE-A7A9-A9121539DC5E}" type="presParOf" srcId="{65B2BEEC-2E76-4D08-9AA7-9BF8C912CD7B}" destId="{D53E4E25-884C-4DDA-91FC-6E36A544236E}" srcOrd="5" destOrd="0" presId="urn:microsoft.com/office/officeart/2005/8/layout/default"/>
    <dgm:cxn modelId="{5F9EED0E-6583-4D4C-8CD4-D8B53914FF43}" type="presParOf" srcId="{65B2BEEC-2E76-4D08-9AA7-9BF8C912CD7B}" destId="{63A29872-FF82-433F-9E5B-7F4E51C6A4ED}" srcOrd="6" destOrd="0" presId="urn:microsoft.com/office/officeart/2005/8/layout/default"/>
    <dgm:cxn modelId="{3E533D99-87EA-46EE-9F67-C4948D1D1AA0}" type="presParOf" srcId="{65B2BEEC-2E76-4D08-9AA7-9BF8C912CD7B}" destId="{F1EAE50F-17D7-4393-8A9A-388C6819098E}" srcOrd="7" destOrd="0" presId="urn:microsoft.com/office/officeart/2005/8/layout/default"/>
    <dgm:cxn modelId="{56829552-A099-4D7E-9872-2A85E914FED4}" type="presParOf" srcId="{65B2BEEC-2E76-4D08-9AA7-9BF8C912CD7B}" destId="{E7A1A449-65AE-4390-A76E-C4B0A2531A3D}" srcOrd="8" destOrd="0" presId="urn:microsoft.com/office/officeart/2005/8/layout/default"/>
    <dgm:cxn modelId="{D69D1A92-39D1-4483-9250-5E7BD6BE88EE}" type="presParOf" srcId="{65B2BEEC-2E76-4D08-9AA7-9BF8C912CD7B}" destId="{C0375853-A06B-4B05-A805-2A3FA2EBB7BC}" srcOrd="9" destOrd="0" presId="urn:microsoft.com/office/officeart/2005/8/layout/default"/>
    <dgm:cxn modelId="{0E809E82-EC63-4A0B-B923-797F4033C363}" type="presParOf" srcId="{65B2BEEC-2E76-4D08-9AA7-9BF8C912CD7B}" destId="{0012CF37-B29C-499C-B665-57E8A513788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0C8CDF-284E-4DD9-AD1A-26FD09AB41A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4D2F42-3862-4D9D-8207-FD5545B6FDAD}">
      <dgm:prSet/>
      <dgm:spPr/>
      <dgm:t>
        <a:bodyPr/>
        <a:lstStyle/>
        <a:p>
          <a:r>
            <a:rPr lang="en-US"/>
            <a:t>Some automation Can Move a lot of data and you may get added latency </a:t>
          </a:r>
        </a:p>
      </dgm:t>
    </dgm:pt>
    <dgm:pt modelId="{C71EA9C7-8509-4175-AB29-76AED14F96E6}" type="parTrans" cxnId="{345CC33D-1492-4992-9D0B-9D2AC40C6D92}">
      <dgm:prSet/>
      <dgm:spPr/>
      <dgm:t>
        <a:bodyPr/>
        <a:lstStyle/>
        <a:p>
          <a:endParaRPr lang="en-US"/>
        </a:p>
      </dgm:t>
    </dgm:pt>
    <dgm:pt modelId="{E1B33E30-D831-4E80-8BA7-F60A6F480FA5}" type="sibTrans" cxnId="{345CC33D-1492-4992-9D0B-9D2AC40C6D92}">
      <dgm:prSet/>
      <dgm:spPr/>
      <dgm:t>
        <a:bodyPr/>
        <a:lstStyle/>
        <a:p>
          <a:endParaRPr lang="en-US"/>
        </a:p>
      </dgm:t>
    </dgm:pt>
    <dgm:pt modelId="{D3345B2C-8289-4A42-8B74-176B994D1797}">
      <dgm:prSet/>
      <dgm:spPr/>
      <dgm:t>
        <a:bodyPr/>
        <a:lstStyle/>
        <a:p>
          <a:r>
            <a:rPr lang="en-US"/>
            <a:t>This becomes more of an issue when you haven’t considered  synchronization Strategy between the program and instruments.</a:t>
          </a:r>
        </a:p>
      </dgm:t>
    </dgm:pt>
    <dgm:pt modelId="{F90CDF3A-BCD7-450D-B0AE-C9601ECE8291}" type="parTrans" cxnId="{7BF4F58F-DAAE-4224-9F5A-B9CA4E62ED18}">
      <dgm:prSet/>
      <dgm:spPr/>
      <dgm:t>
        <a:bodyPr/>
        <a:lstStyle/>
        <a:p>
          <a:endParaRPr lang="en-US"/>
        </a:p>
      </dgm:t>
    </dgm:pt>
    <dgm:pt modelId="{7F510167-47D8-465B-A203-EF5A566A2BE9}" type="sibTrans" cxnId="{7BF4F58F-DAAE-4224-9F5A-B9CA4E62ED18}">
      <dgm:prSet/>
      <dgm:spPr/>
      <dgm:t>
        <a:bodyPr/>
        <a:lstStyle/>
        <a:p>
          <a:endParaRPr lang="en-US"/>
        </a:p>
      </dgm:t>
    </dgm:pt>
    <dgm:pt modelId="{DC5A3899-493D-4CEA-A8FF-3601B3843063}">
      <dgm:prSet/>
      <dgm:spPr/>
      <dgm:t>
        <a:bodyPr/>
        <a:lstStyle/>
        <a:p>
          <a:r>
            <a:rPr lang="en-US"/>
            <a:t>A combination of localization and synchronization needs to be considered or you may run into software errors related to delay that world otherwise not show up in an isolated setup</a:t>
          </a:r>
        </a:p>
      </dgm:t>
    </dgm:pt>
    <dgm:pt modelId="{2BF091F7-D1E6-4E4C-A863-E175B2327BB8}" type="parTrans" cxnId="{B32DBA0B-866F-4F26-B0A9-7B5412ECAF80}">
      <dgm:prSet/>
      <dgm:spPr/>
      <dgm:t>
        <a:bodyPr/>
        <a:lstStyle/>
        <a:p>
          <a:endParaRPr lang="en-US"/>
        </a:p>
      </dgm:t>
    </dgm:pt>
    <dgm:pt modelId="{A019FAB3-CD4F-4DA4-BD2A-E7D79FF1A232}" type="sibTrans" cxnId="{B32DBA0B-866F-4F26-B0A9-7B5412ECAF80}">
      <dgm:prSet/>
      <dgm:spPr/>
      <dgm:t>
        <a:bodyPr/>
        <a:lstStyle/>
        <a:p>
          <a:endParaRPr lang="en-US"/>
        </a:p>
      </dgm:t>
    </dgm:pt>
    <dgm:pt modelId="{D62D2F89-B739-42B3-BEFC-C9944361ED0D}">
      <dgm:prSet/>
      <dgm:spPr/>
      <dgm:t>
        <a:bodyPr/>
        <a:lstStyle/>
        <a:p>
          <a:r>
            <a:rPr lang="en-US"/>
            <a:t>Not all your issues will be exposed in initial coding, may appear months later if you didn’t consider  latency issues that are dynamic</a:t>
          </a:r>
        </a:p>
      </dgm:t>
    </dgm:pt>
    <dgm:pt modelId="{C45372B1-1142-45C1-B0E1-DEF4CB1B15DF}" type="parTrans" cxnId="{354C44D4-3674-4534-B1A6-B2A2060FDCAB}">
      <dgm:prSet/>
      <dgm:spPr/>
      <dgm:t>
        <a:bodyPr/>
        <a:lstStyle/>
        <a:p>
          <a:endParaRPr lang="en-US"/>
        </a:p>
      </dgm:t>
    </dgm:pt>
    <dgm:pt modelId="{76538D46-E37F-42E6-A69F-CFE2101BF2B4}" type="sibTrans" cxnId="{354C44D4-3674-4534-B1A6-B2A2060FDCAB}">
      <dgm:prSet/>
      <dgm:spPr/>
      <dgm:t>
        <a:bodyPr/>
        <a:lstStyle/>
        <a:p>
          <a:endParaRPr lang="en-US"/>
        </a:p>
      </dgm:t>
    </dgm:pt>
    <dgm:pt modelId="{4D9A9BC7-05AE-4479-B40A-D5120F3C22A8}" type="pres">
      <dgm:prSet presAssocID="{960C8CDF-284E-4DD9-AD1A-26FD09AB41A0}" presName="root" presStyleCnt="0">
        <dgm:presLayoutVars>
          <dgm:dir/>
          <dgm:resizeHandles val="exact"/>
        </dgm:presLayoutVars>
      </dgm:prSet>
      <dgm:spPr/>
    </dgm:pt>
    <dgm:pt modelId="{D5F1A7F8-29E3-41E9-ADBE-9DF22631A080}" type="pres">
      <dgm:prSet presAssocID="{FB4D2F42-3862-4D9D-8207-FD5545B6FDAD}" presName="compNode" presStyleCnt="0"/>
      <dgm:spPr/>
    </dgm:pt>
    <dgm:pt modelId="{164A7B78-E2E5-4A4B-9ABE-1CEF9873EC10}" type="pres">
      <dgm:prSet presAssocID="{FB4D2F42-3862-4D9D-8207-FD5545B6FDAD}" presName="bgRect" presStyleLbl="bgShp" presStyleIdx="0" presStyleCnt="4"/>
      <dgm:spPr/>
    </dgm:pt>
    <dgm:pt modelId="{F3643498-C965-4C92-B9E4-7F7CF3D45253}" type="pres">
      <dgm:prSet presAssocID="{FB4D2F42-3862-4D9D-8207-FD5545B6FD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B387F46-B0E1-4205-B0A4-E320F5D2C87B}" type="pres">
      <dgm:prSet presAssocID="{FB4D2F42-3862-4D9D-8207-FD5545B6FDAD}" presName="spaceRect" presStyleCnt="0"/>
      <dgm:spPr/>
    </dgm:pt>
    <dgm:pt modelId="{F05A593B-1762-4C2A-B016-16DD5FCFD129}" type="pres">
      <dgm:prSet presAssocID="{FB4D2F42-3862-4D9D-8207-FD5545B6FDAD}" presName="parTx" presStyleLbl="revTx" presStyleIdx="0" presStyleCnt="4">
        <dgm:presLayoutVars>
          <dgm:chMax val="0"/>
          <dgm:chPref val="0"/>
        </dgm:presLayoutVars>
      </dgm:prSet>
      <dgm:spPr/>
    </dgm:pt>
    <dgm:pt modelId="{86FB5486-F6EC-4003-BD65-330629106F68}" type="pres">
      <dgm:prSet presAssocID="{E1B33E30-D831-4E80-8BA7-F60A6F480FA5}" presName="sibTrans" presStyleCnt="0"/>
      <dgm:spPr/>
    </dgm:pt>
    <dgm:pt modelId="{63405068-2A71-4EA3-B07F-A9332FAE13B9}" type="pres">
      <dgm:prSet presAssocID="{D3345B2C-8289-4A42-8B74-176B994D1797}" presName="compNode" presStyleCnt="0"/>
      <dgm:spPr/>
    </dgm:pt>
    <dgm:pt modelId="{67843244-5F6E-4257-A859-68929C0CDCE7}" type="pres">
      <dgm:prSet presAssocID="{D3345B2C-8289-4A42-8B74-176B994D1797}" presName="bgRect" presStyleLbl="bgShp" presStyleIdx="1" presStyleCnt="4"/>
      <dgm:spPr/>
    </dgm:pt>
    <dgm:pt modelId="{E69568CF-4FDD-4E98-99E4-0BF75D0BA3DE}" type="pres">
      <dgm:prSet presAssocID="{D3345B2C-8289-4A42-8B74-176B994D179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CE005C-D7A6-4FE3-90E4-ABAADF338AFE}" type="pres">
      <dgm:prSet presAssocID="{D3345B2C-8289-4A42-8B74-176B994D1797}" presName="spaceRect" presStyleCnt="0"/>
      <dgm:spPr/>
    </dgm:pt>
    <dgm:pt modelId="{510007B8-BA96-4DEB-840C-20813EF0BC16}" type="pres">
      <dgm:prSet presAssocID="{D3345B2C-8289-4A42-8B74-176B994D1797}" presName="parTx" presStyleLbl="revTx" presStyleIdx="1" presStyleCnt="4">
        <dgm:presLayoutVars>
          <dgm:chMax val="0"/>
          <dgm:chPref val="0"/>
        </dgm:presLayoutVars>
      </dgm:prSet>
      <dgm:spPr/>
    </dgm:pt>
    <dgm:pt modelId="{31A7F5DA-2D1D-4FBC-89C4-3A6229171360}" type="pres">
      <dgm:prSet presAssocID="{7F510167-47D8-465B-A203-EF5A566A2BE9}" presName="sibTrans" presStyleCnt="0"/>
      <dgm:spPr/>
    </dgm:pt>
    <dgm:pt modelId="{701C5460-E40A-4688-A92E-46D650EC4FE2}" type="pres">
      <dgm:prSet presAssocID="{DC5A3899-493D-4CEA-A8FF-3601B3843063}" presName="compNode" presStyleCnt="0"/>
      <dgm:spPr/>
    </dgm:pt>
    <dgm:pt modelId="{BBCDBC1D-B81E-4BA2-A0D2-70B404830CF9}" type="pres">
      <dgm:prSet presAssocID="{DC5A3899-493D-4CEA-A8FF-3601B3843063}" presName="bgRect" presStyleLbl="bgShp" presStyleIdx="2" presStyleCnt="4"/>
      <dgm:spPr/>
    </dgm:pt>
    <dgm:pt modelId="{3E5AE7A5-8D1E-41C4-8462-A304F94AC786}" type="pres">
      <dgm:prSet presAssocID="{DC5A3899-493D-4CEA-A8FF-3601B38430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6076D16-6745-4697-9BA3-17EE33F8D183}" type="pres">
      <dgm:prSet presAssocID="{DC5A3899-493D-4CEA-A8FF-3601B3843063}" presName="spaceRect" presStyleCnt="0"/>
      <dgm:spPr/>
    </dgm:pt>
    <dgm:pt modelId="{5675C08C-3116-4F3F-8877-9CB56C7B3B92}" type="pres">
      <dgm:prSet presAssocID="{DC5A3899-493D-4CEA-A8FF-3601B3843063}" presName="parTx" presStyleLbl="revTx" presStyleIdx="2" presStyleCnt="4">
        <dgm:presLayoutVars>
          <dgm:chMax val="0"/>
          <dgm:chPref val="0"/>
        </dgm:presLayoutVars>
      </dgm:prSet>
      <dgm:spPr/>
    </dgm:pt>
    <dgm:pt modelId="{ACD862EB-551C-4BB6-A182-450BEA7F7CA6}" type="pres">
      <dgm:prSet presAssocID="{A019FAB3-CD4F-4DA4-BD2A-E7D79FF1A232}" presName="sibTrans" presStyleCnt="0"/>
      <dgm:spPr/>
    </dgm:pt>
    <dgm:pt modelId="{B346C01E-98EE-4E27-B9DF-81876C35BA7B}" type="pres">
      <dgm:prSet presAssocID="{D62D2F89-B739-42B3-BEFC-C9944361ED0D}" presName="compNode" presStyleCnt="0"/>
      <dgm:spPr/>
    </dgm:pt>
    <dgm:pt modelId="{D1E3820B-8422-414F-AB40-8BD2C79E4321}" type="pres">
      <dgm:prSet presAssocID="{D62D2F89-B739-42B3-BEFC-C9944361ED0D}" presName="bgRect" presStyleLbl="bgShp" presStyleIdx="3" presStyleCnt="4"/>
      <dgm:spPr/>
    </dgm:pt>
    <dgm:pt modelId="{01D477F2-E7B3-45B8-9086-45B644456DB0}" type="pres">
      <dgm:prSet presAssocID="{D62D2F89-B739-42B3-BEFC-C9944361ED0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2110589-2A32-47C2-AB57-7161AD50BD80}" type="pres">
      <dgm:prSet presAssocID="{D62D2F89-B739-42B3-BEFC-C9944361ED0D}" presName="spaceRect" presStyleCnt="0"/>
      <dgm:spPr/>
    </dgm:pt>
    <dgm:pt modelId="{A0D12AB6-8DA8-4071-B712-A59763732991}" type="pres">
      <dgm:prSet presAssocID="{D62D2F89-B739-42B3-BEFC-C9944361ED0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32DBA0B-866F-4F26-B0A9-7B5412ECAF80}" srcId="{960C8CDF-284E-4DD9-AD1A-26FD09AB41A0}" destId="{DC5A3899-493D-4CEA-A8FF-3601B3843063}" srcOrd="2" destOrd="0" parTransId="{2BF091F7-D1E6-4E4C-A863-E175B2327BB8}" sibTransId="{A019FAB3-CD4F-4DA4-BD2A-E7D79FF1A232}"/>
    <dgm:cxn modelId="{D6455F16-4D4E-43E3-8E4B-4F95978BBB36}" type="presOf" srcId="{D3345B2C-8289-4A42-8B74-176B994D1797}" destId="{510007B8-BA96-4DEB-840C-20813EF0BC16}" srcOrd="0" destOrd="0" presId="urn:microsoft.com/office/officeart/2018/2/layout/IconVerticalSolidList"/>
    <dgm:cxn modelId="{345CC33D-1492-4992-9D0B-9D2AC40C6D92}" srcId="{960C8CDF-284E-4DD9-AD1A-26FD09AB41A0}" destId="{FB4D2F42-3862-4D9D-8207-FD5545B6FDAD}" srcOrd="0" destOrd="0" parTransId="{C71EA9C7-8509-4175-AB29-76AED14F96E6}" sibTransId="{E1B33E30-D831-4E80-8BA7-F60A6F480FA5}"/>
    <dgm:cxn modelId="{BA39533F-D419-47F1-BE12-19EC7171F506}" type="presOf" srcId="{D62D2F89-B739-42B3-BEFC-C9944361ED0D}" destId="{A0D12AB6-8DA8-4071-B712-A59763732991}" srcOrd="0" destOrd="0" presId="urn:microsoft.com/office/officeart/2018/2/layout/IconVerticalSolidList"/>
    <dgm:cxn modelId="{D681155E-D1D5-4B08-B01E-857C5D43BF5F}" type="presOf" srcId="{FB4D2F42-3862-4D9D-8207-FD5545B6FDAD}" destId="{F05A593B-1762-4C2A-B016-16DD5FCFD129}" srcOrd="0" destOrd="0" presId="urn:microsoft.com/office/officeart/2018/2/layout/IconVerticalSolidList"/>
    <dgm:cxn modelId="{96609E77-65FF-40F3-8382-712DE2EAD912}" type="presOf" srcId="{960C8CDF-284E-4DD9-AD1A-26FD09AB41A0}" destId="{4D9A9BC7-05AE-4479-B40A-D5120F3C22A8}" srcOrd="0" destOrd="0" presId="urn:microsoft.com/office/officeart/2018/2/layout/IconVerticalSolidList"/>
    <dgm:cxn modelId="{7BF4F58F-DAAE-4224-9F5A-B9CA4E62ED18}" srcId="{960C8CDF-284E-4DD9-AD1A-26FD09AB41A0}" destId="{D3345B2C-8289-4A42-8B74-176B994D1797}" srcOrd="1" destOrd="0" parTransId="{F90CDF3A-BCD7-450D-B0AE-C9601ECE8291}" sibTransId="{7F510167-47D8-465B-A203-EF5A566A2BE9}"/>
    <dgm:cxn modelId="{354C44D4-3674-4534-B1A6-B2A2060FDCAB}" srcId="{960C8CDF-284E-4DD9-AD1A-26FD09AB41A0}" destId="{D62D2F89-B739-42B3-BEFC-C9944361ED0D}" srcOrd="3" destOrd="0" parTransId="{C45372B1-1142-45C1-B0E1-DEF4CB1B15DF}" sibTransId="{76538D46-E37F-42E6-A69F-CFE2101BF2B4}"/>
    <dgm:cxn modelId="{BA6FD3F2-8393-4F65-9AB2-0567A5669DDF}" type="presOf" srcId="{DC5A3899-493D-4CEA-A8FF-3601B3843063}" destId="{5675C08C-3116-4F3F-8877-9CB56C7B3B92}" srcOrd="0" destOrd="0" presId="urn:microsoft.com/office/officeart/2018/2/layout/IconVerticalSolidList"/>
    <dgm:cxn modelId="{996CCD61-8F45-4378-A0E2-0BDA120D37F0}" type="presParOf" srcId="{4D9A9BC7-05AE-4479-B40A-D5120F3C22A8}" destId="{D5F1A7F8-29E3-41E9-ADBE-9DF22631A080}" srcOrd="0" destOrd="0" presId="urn:microsoft.com/office/officeart/2018/2/layout/IconVerticalSolidList"/>
    <dgm:cxn modelId="{E8737020-CAB5-40D7-A1F5-092AC5205A87}" type="presParOf" srcId="{D5F1A7F8-29E3-41E9-ADBE-9DF22631A080}" destId="{164A7B78-E2E5-4A4B-9ABE-1CEF9873EC10}" srcOrd="0" destOrd="0" presId="urn:microsoft.com/office/officeart/2018/2/layout/IconVerticalSolidList"/>
    <dgm:cxn modelId="{AA3860F7-FCE6-4501-8F49-85969EF8571F}" type="presParOf" srcId="{D5F1A7F8-29E3-41E9-ADBE-9DF22631A080}" destId="{F3643498-C965-4C92-B9E4-7F7CF3D45253}" srcOrd="1" destOrd="0" presId="urn:microsoft.com/office/officeart/2018/2/layout/IconVerticalSolidList"/>
    <dgm:cxn modelId="{6A237FFF-424E-40D3-A1C2-69A7DF6FEED1}" type="presParOf" srcId="{D5F1A7F8-29E3-41E9-ADBE-9DF22631A080}" destId="{DB387F46-B0E1-4205-B0A4-E320F5D2C87B}" srcOrd="2" destOrd="0" presId="urn:microsoft.com/office/officeart/2018/2/layout/IconVerticalSolidList"/>
    <dgm:cxn modelId="{2659A433-B58E-46B2-8C38-361DA7118E53}" type="presParOf" srcId="{D5F1A7F8-29E3-41E9-ADBE-9DF22631A080}" destId="{F05A593B-1762-4C2A-B016-16DD5FCFD129}" srcOrd="3" destOrd="0" presId="urn:microsoft.com/office/officeart/2018/2/layout/IconVerticalSolidList"/>
    <dgm:cxn modelId="{1C4AAE04-D0BF-4A05-9AB9-1F7CEF5C7C7D}" type="presParOf" srcId="{4D9A9BC7-05AE-4479-B40A-D5120F3C22A8}" destId="{86FB5486-F6EC-4003-BD65-330629106F68}" srcOrd="1" destOrd="0" presId="urn:microsoft.com/office/officeart/2018/2/layout/IconVerticalSolidList"/>
    <dgm:cxn modelId="{531380A2-8C5A-484A-B35E-FB847A01ABAB}" type="presParOf" srcId="{4D9A9BC7-05AE-4479-B40A-D5120F3C22A8}" destId="{63405068-2A71-4EA3-B07F-A9332FAE13B9}" srcOrd="2" destOrd="0" presId="urn:microsoft.com/office/officeart/2018/2/layout/IconVerticalSolidList"/>
    <dgm:cxn modelId="{3EF40364-9BCD-4E45-A531-B2F2621CF4CF}" type="presParOf" srcId="{63405068-2A71-4EA3-B07F-A9332FAE13B9}" destId="{67843244-5F6E-4257-A859-68929C0CDCE7}" srcOrd="0" destOrd="0" presId="urn:microsoft.com/office/officeart/2018/2/layout/IconVerticalSolidList"/>
    <dgm:cxn modelId="{85D57829-2A46-4459-BF00-0C493AB4D0B2}" type="presParOf" srcId="{63405068-2A71-4EA3-B07F-A9332FAE13B9}" destId="{E69568CF-4FDD-4E98-99E4-0BF75D0BA3DE}" srcOrd="1" destOrd="0" presId="urn:microsoft.com/office/officeart/2018/2/layout/IconVerticalSolidList"/>
    <dgm:cxn modelId="{F5954607-BB7B-4501-9FBB-3EAD92315977}" type="presParOf" srcId="{63405068-2A71-4EA3-B07F-A9332FAE13B9}" destId="{4FCE005C-D7A6-4FE3-90E4-ABAADF338AFE}" srcOrd="2" destOrd="0" presId="urn:microsoft.com/office/officeart/2018/2/layout/IconVerticalSolidList"/>
    <dgm:cxn modelId="{3E0B7DF7-BA0C-4F11-BB51-F23C8C8F8E19}" type="presParOf" srcId="{63405068-2A71-4EA3-B07F-A9332FAE13B9}" destId="{510007B8-BA96-4DEB-840C-20813EF0BC16}" srcOrd="3" destOrd="0" presId="urn:microsoft.com/office/officeart/2018/2/layout/IconVerticalSolidList"/>
    <dgm:cxn modelId="{525249FD-BA82-48D8-960A-72603EE6D63B}" type="presParOf" srcId="{4D9A9BC7-05AE-4479-B40A-D5120F3C22A8}" destId="{31A7F5DA-2D1D-4FBC-89C4-3A6229171360}" srcOrd="3" destOrd="0" presId="urn:microsoft.com/office/officeart/2018/2/layout/IconVerticalSolidList"/>
    <dgm:cxn modelId="{E353879E-1393-4837-8670-7B3F55AB413F}" type="presParOf" srcId="{4D9A9BC7-05AE-4479-B40A-D5120F3C22A8}" destId="{701C5460-E40A-4688-A92E-46D650EC4FE2}" srcOrd="4" destOrd="0" presId="urn:microsoft.com/office/officeart/2018/2/layout/IconVerticalSolidList"/>
    <dgm:cxn modelId="{9195CD7F-E2AC-4395-84CA-A43F9FDF4AE8}" type="presParOf" srcId="{701C5460-E40A-4688-A92E-46D650EC4FE2}" destId="{BBCDBC1D-B81E-4BA2-A0D2-70B404830CF9}" srcOrd="0" destOrd="0" presId="urn:microsoft.com/office/officeart/2018/2/layout/IconVerticalSolidList"/>
    <dgm:cxn modelId="{524B5085-E820-417B-A328-8F73093D08B3}" type="presParOf" srcId="{701C5460-E40A-4688-A92E-46D650EC4FE2}" destId="{3E5AE7A5-8D1E-41C4-8462-A304F94AC786}" srcOrd="1" destOrd="0" presId="urn:microsoft.com/office/officeart/2018/2/layout/IconVerticalSolidList"/>
    <dgm:cxn modelId="{19A7B6E5-8352-4BD4-BE3D-28E564338C1E}" type="presParOf" srcId="{701C5460-E40A-4688-A92E-46D650EC4FE2}" destId="{56076D16-6745-4697-9BA3-17EE33F8D183}" srcOrd="2" destOrd="0" presId="urn:microsoft.com/office/officeart/2018/2/layout/IconVerticalSolidList"/>
    <dgm:cxn modelId="{FF7A9C67-0D0E-49F9-BA20-380B3770C648}" type="presParOf" srcId="{701C5460-E40A-4688-A92E-46D650EC4FE2}" destId="{5675C08C-3116-4F3F-8877-9CB56C7B3B92}" srcOrd="3" destOrd="0" presId="urn:microsoft.com/office/officeart/2018/2/layout/IconVerticalSolidList"/>
    <dgm:cxn modelId="{6BFD3C50-4807-40FF-B9DB-F050B5364956}" type="presParOf" srcId="{4D9A9BC7-05AE-4479-B40A-D5120F3C22A8}" destId="{ACD862EB-551C-4BB6-A182-450BEA7F7CA6}" srcOrd="5" destOrd="0" presId="urn:microsoft.com/office/officeart/2018/2/layout/IconVerticalSolidList"/>
    <dgm:cxn modelId="{EBCC400C-6B0E-45D7-B2EB-ED8D66B2DE80}" type="presParOf" srcId="{4D9A9BC7-05AE-4479-B40A-D5120F3C22A8}" destId="{B346C01E-98EE-4E27-B9DF-81876C35BA7B}" srcOrd="6" destOrd="0" presId="urn:microsoft.com/office/officeart/2018/2/layout/IconVerticalSolidList"/>
    <dgm:cxn modelId="{038EAE61-46A4-44ED-BEC2-10A1976DF425}" type="presParOf" srcId="{B346C01E-98EE-4E27-B9DF-81876C35BA7B}" destId="{D1E3820B-8422-414F-AB40-8BD2C79E4321}" srcOrd="0" destOrd="0" presId="urn:microsoft.com/office/officeart/2018/2/layout/IconVerticalSolidList"/>
    <dgm:cxn modelId="{30406A88-A9FA-4E2C-87B9-0598D0BB5EA7}" type="presParOf" srcId="{B346C01E-98EE-4E27-B9DF-81876C35BA7B}" destId="{01D477F2-E7B3-45B8-9086-45B644456DB0}" srcOrd="1" destOrd="0" presId="urn:microsoft.com/office/officeart/2018/2/layout/IconVerticalSolidList"/>
    <dgm:cxn modelId="{F8AE8B61-1050-47F3-93CC-8B615D907281}" type="presParOf" srcId="{B346C01E-98EE-4E27-B9DF-81876C35BA7B}" destId="{22110589-2A32-47C2-AB57-7161AD50BD80}" srcOrd="2" destOrd="0" presId="urn:microsoft.com/office/officeart/2018/2/layout/IconVerticalSolidList"/>
    <dgm:cxn modelId="{1D2AA972-8086-42A8-BF4C-9F11B0E895E2}" type="presParOf" srcId="{B346C01E-98EE-4E27-B9DF-81876C35BA7B}" destId="{A0D12AB6-8DA8-4071-B712-A597637329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0B0BA-EBB9-4C69-B978-E0054CD4B04A}">
      <dsp:nvSpPr>
        <dsp:cNvPr id="0" name=""/>
        <dsp:cNvSpPr/>
      </dsp:nvSpPr>
      <dsp:spPr>
        <a:xfrm>
          <a:off x="0" y="2957"/>
          <a:ext cx="10643616" cy="6299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CB8E4-4F03-454A-9F10-353D5A7F1684}">
      <dsp:nvSpPr>
        <dsp:cNvPr id="0" name=""/>
        <dsp:cNvSpPr/>
      </dsp:nvSpPr>
      <dsp:spPr>
        <a:xfrm>
          <a:off x="190559" y="144696"/>
          <a:ext cx="346472" cy="346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57D2B-5360-4B24-874D-E0CDA6A6D9EF}">
      <dsp:nvSpPr>
        <dsp:cNvPr id="0" name=""/>
        <dsp:cNvSpPr/>
      </dsp:nvSpPr>
      <dsp:spPr>
        <a:xfrm>
          <a:off x="727592" y="2957"/>
          <a:ext cx="9916023" cy="62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0" tIns="66670" rIns="66670" bIns="666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Default Timeout: Sets max time to wait for instrument response (prevents hangs). [Blocking]</a:t>
          </a:r>
          <a:endParaRPr lang="en-US" sz="1800" kern="1200"/>
        </a:p>
      </dsp:txBody>
      <dsp:txXfrm>
        <a:off x="727592" y="2957"/>
        <a:ext cx="9916023" cy="629950"/>
      </dsp:txXfrm>
    </dsp:sp>
    <dsp:sp modelId="{C977C859-D2CD-41FD-8AA3-765B2EE59F71}">
      <dsp:nvSpPr>
        <dsp:cNvPr id="0" name=""/>
        <dsp:cNvSpPr/>
      </dsp:nvSpPr>
      <dsp:spPr>
        <a:xfrm>
          <a:off x="0" y="790395"/>
          <a:ext cx="10643616" cy="6299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64CF5-6F81-432D-B1A3-1A5822B7BC1A}">
      <dsp:nvSpPr>
        <dsp:cNvPr id="0" name=""/>
        <dsp:cNvSpPr/>
      </dsp:nvSpPr>
      <dsp:spPr>
        <a:xfrm>
          <a:off x="190559" y="932134"/>
          <a:ext cx="346472" cy="346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55491-8BE2-4C62-B50A-8335D586ADE1}">
      <dsp:nvSpPr>
        <dsp:cNvPr id="0" name=""/>
        <dsp:cNvSpPr/>
      </dsp:nvSpPr>
      <dsp:spPr>
        <a:xfrm>
          <a:off x="727592" y="790395"/>
          <a:ext cx="9916023" cy="62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0" tIns="66670" rIns="66670" bIns="666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*OPC?: Query if all prior operations are complete; blocks until done. [Blocking]</a:t>
          </a:r>
          <a:endParaRPr lang="en-US" sz="1800" kern="1200" dirty="0"/>
        </a:p>
      </dsp:txBody>
      <dsp:txXfrm>
        <a:off x="727592" y="790395"/>
        <a:ext cx="9916023" cy="629950"/>
      </dsp:txXfrm>
    </dsp:sp>
    <dsp:sp modelId="{9D68C5F1-94DB-41D4-8F3F-60E8B4735ED0}">
      <dsp:nvSpPr>
        <dsp:cNvPr id="0" name=""/>
        <dsp:cNvSpPr/>
      </dsp:nvSpPr>
      <dsp:spPr>
        <a:xfrm>
          <a:off x="0" y="1577832"/>
          <a:ext cx="10643616" cy="6299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F87D1-8B10-45D5-8F87-153BCDEEBD59}">
      <dsp:nvSpPr>
        <dsp:cNvPr id="0" name=""/>
        <dsp:cNvSpPr/>
      </dsp:nvSpPr>
      <dsp:spPr>
        <a:xfrm>
          <a:off x="190559" y="1719571"/>
          <a:ext cx="346472" cy="346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9DC23-673E-43CF-8632-444CE4E77D25}">
      <dsp:nvSpPr>
        <dsp:cNvPr id="0" name=""/>
        <dsp:cNvSpPr/>
      </dsp:nvSpPr>
      <dsp:spPr>
        <a:xfrm>
          <a:off x="727592" y="1577832"/>
          <a:ext cx="9916023" cy="62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0" tIns="66670" rIns="66670" bIns="666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*OPC: Sets internal flag when operations finish; does not block. [Non-blocking]</a:t>
          </a:r>
          <a:endParaRPr lang="en-US" sz="1800" kern="1200" dirty="0"/>
        </a:p>
      </dsp:txBody>
      <dsp:txXfrm>
        <a:off x="727592" y="1577832"/>
        <a:ext cx="9916023" cy="629950"/>
      </dsp:txXfrm>
    </dsp:sp>
    <dsp:sp modelId="{0BDEBC9B-E27B-4296-8CC9-9F184DF5DC92}">
      <dsp:nvSpPr>
        <dsp:cNvPr id="0" name=""/>
        <dsp:cNvSpPr/>
      </dsp:nvSpPr>
      <dsp:spPr>
        <a:xfrm>
          <a:off x="0" y="2365270"/>
          <a:ext cx="10643616" cy="6299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1901C-F395-4ABF-A072-F8FCDB221058}">
      <dsp:nvSpPr>
        <dsp:cNvPr id="0" name=""/>
        <dsp:cNvSpPr/>
      </dsp:nvSpPr>
      <dsp:spPr>
        <a:xfrm>
          <a:off x="190559" y="2507009"/>
          <a:ext cx="346472" cy="346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39761-84AB-43EF-BC1B-DAB7BC367F76}">
      <dsp:nvSpPr>
        <dsp:cNvPr id="0" name=""/>
        <dsp:cNvSpPr/>
      </dsp:nvSpPr>
      <dsp:spPr>
        <a:xfrm>
          <a:off x="727592" y="2365270"/>
          <a:ext cx="9916023" cy="62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0" tIns="66670" rIns="66670" bIns="666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*WAI: Pauses program until all previous commands are finished. [Blocking]</a:t>
          </a:r>
          <a:endParaRPr lang="en-US" sz="1800" kern="1200" dirty="0"/>
        </a:p>
      </dsp:txBody>
      <dsp:txXfrm>
        <a:off x="727592" y="2365270"/>
        <a:ext cx="9916023" cy="629950"/>
      </dsp:txXfrm>
    </dsp:sp>
    <dsp:sp modelId="{7F7AFA0C-C4BF-4A49-9E7C-C3749E68CB43}">
      <dsp:nvSpPr>
        <dsp:cNvPr id="0" name=""/>
        <dsp:cNvSpPr/>
      </dsp:nvSpPr>
      <dsp:spPr>
        <a:xfrm>
          <a:off x="0" y="3152708"/>
          <a:ext cx="10643616" cy="6299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7BBAD-2B75-4C30-935D-225A0A9B9E23}">
      <dsp:nvSpPr>
        <dsp:cNvPr id="0" name=""/>
        <dsp:cNvSpPr/>
      </dsp:nvSpPr>
      <dsp:spPr>
        <a:xfrm>
          <a:off x="190559" y="3294447"/>
          <a:ext cx="346472" cy="3464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62BC5-FD11-4467-80C8-4466F46F3264}">
      <dsp:nvSpPr>
        <dsp:cNvPr id="0" name=""/>
        <dsp:cNvSpPr/>
      </dsp:nvSpPr>
      <dsp:spPr>
        <a:xfrm>
          <a:off x="727592" y="3152708"/>
          <a:ext cx="9916023" cy="62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0" tIns="66670" rIns="66670" bIns="6667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Instrument-specific methods: Some instruments provide unique sync/status queries (e.g., :</a:t>
          </a:r>
          <a:r>
            <a:rPr lang="en-US" sz="1800" b="0" i="0" kern="1200" dirty="0" err="1"/>
            <a:t>STATus:OPERation:CONDition</a:t>
          </a:r>
          <a:r>
            <a:rPr lang="en-US" sz="1800" b="0" i="0" kern="1200" dirty="0"/>
            <a:t>?, </a:t>
          </a:r>
          <a:r>
            <a:rPr lang="en-US" sz="1800" b="0" kern="1200" dirty="0"/>
            <a:t>:</a:t>
          </a:r>
          <a:r>
            <a:rPr lang="en-US" sz="1800" b="0" kern="1200" dirty="0" err="1"/>
            <a:t>STATus:INSTrument:RUN</a:t>
          </a:r>
          <a:r>
            <a:rPr lang="en-US" sz="1800" b="0" kern="1200" dirty="0"/>
            <a:t>?)</a:t>
          </a:r>
          <a:endParaRPr lang="en-US" sz="1800" kern="1200" dirty="0"/>
        </a:p>
      </dsp:txBody>
      <dsp:txXfrm>
        <a:off x="727592" y="3152708"/>
        <a:ext cx="9916023" cy="629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75D41-A659-49EC-B8E7-37BEE469BBF3}">
      <dsp:nvSpPr>
        <dsp:cNvPr id="0" name=""/>
        <dsp:cNvSpPr/>
      </dsp:nvSpPr>
      <dsp:spPr>
        <a:xfrm>
          <a:off x="665225" y="1071"/>
          <a:ext cx="2910363" cy="1746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Always start with *RST from a know condition</a:t>
          </a:r>
        </a:p>
      </dsp:txBody>
      <dsp:txXfrm>
        <a:off x="665225" y="1071"/>
        <a:ext cx="2910363" cy="1746218"/>
      </dsp:txXfrm>
    </dsp:sp>
    <dsp:sp modelId="{A91D9233-DDC0-4BE7-822C-D020E1611C09}">
      <dsp:nvSpPr>
        <dsp:cNvPr id="0" name=""/>
        <dsp:cNvSpPr/>
      </dsp:nvSpPr>
      <dsp:spPr>
        <a:xfrm>
          <a:off x="3866626" y="1071"/>
          <a:ext cx="2910363" cy="1746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Always sanity check with *IDN?</a:t>
          </a:r>
        </a:p>
      </dsp:txBody>
      <dsp:txXfrm>
        <a:off x="3866626" y="1071"/>
        <a:ext cx="2910363" cy="1746218"/>
      </dsp:txXfrm>
    </dsp:sp>
    <dsp:sp modelId="{A528F975-9522-4672-97A7-5E446BF2C733}">
      <dsp:nvSpPr>
        <dsp:cNvPr id="0" name=""/>
        <dsp:cNvSpPr/>
      </dsp:nvSpPr>
      <dsp:spPr>
        <a:xfrm>
          <a:off x="7068026" y="1071"/>
          <a:ext cx="2910363" cy="1746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Make sure you understand the sequence of the measurement</a:t>
          </a:r>
        </a:p>
      </dsp:txBody>
      <dsp:txXfrm>
        <a:off x="7068026" y="1071"/>
        <a:ext cx="2910363" cy="1746218"/>
      </dsp:txXfrm>
    </dsp:sp>
    <dsp:sp modelId="{63A29872-FF82-433F-9E5B-7F4E51C6A4ED}">
      <dsp:nvSpPr>
        <dsp:cNvPr id="0" name=""/>
        <dsp:cNvSpPr/>
      </dsp:nvSpPr>
      <dsp:spPr>
        <a:xfrm>
          <a:off x="665225" y="2038326"/>
          <a:ext cx="2910363" cy="1746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Don’t rely on Autoscale functions, instead, set scales manually for repeatability</a:t>
          </a:r>
        </a:p>
      </dsp:txBody>
      <dsp:txXfrm>
        <a:off x="665225" y="2038326"/>
        <a:ext cx="2910363" cy="1746218"/>
      </dsp:txXfrm>
    </dsp:sp>
    <dsp:sp modelId="{E7A1A449-65AE-4390-A76E-C4B0A2531A3D}">
      <dsp:nvSpPr>
        <dsp:cNvPr id="0" name=""/>
        <dsp:cNvSpPr/>
      </dsp:nvSpPr>
      <dsp:spPr>
        <a:xfrm>
          <a:off x="3866626" y="2038326"/>
          <a:ext cx="2910363" cy="1746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Make sure your programs live in User space in the OS otherwise security may block execution</a:t>
          </a:r>
        </a:p>
      </dsp:txBody>
      <dsp:txXfrm>
        <a:off x="3866626" y="2038326"/>
        <a:ext cx="2910363" cy="1746218"/>
      </dsp:txXfrm>
    </dsp:sp>
    <dsp:sp modelId="{0012CF37-B29C-499C-B665-57E8A5137887}">
      <dsp:nvSpPr>
        <dsp:cNvPr id="0" name=""/>
        <dsp:cNvSpPr/>
      </dsp:nvSpPr>
      <dsp:spPr>
        <a:xfrm>
          <a:off x="7068026" y="2038326"/>
          <a:ext cx="2910363" cy="1746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Repurposing existing code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If you have an automation setup for one Vendor’s Instrument that is of the same type as your instrument,  , you can re-use a lot of the commands.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You may have to make substitutions for Vendor specific ‘Custom” instrument commands. </a:t>
          </a:r>
        </a:p>
      </dsp:txBody>
      <dsp:txXfrm>
        <a:off x="7068026" y="2038326"/>
        <a:ext cx="2910363" cy="1746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A7B78-E2E5-4A4B-9ABE-1CEF9873EC10}">
      <dsp:nvSpPr>
        <dsp:cNvPr id="0" name=""/>
        <dsp:cNvSpPr/>
      </dsp:nvSpPr>
      <dsp:spPr>
        <a:xfrm>
          <a:off x="0" y="1571"/>
          <a:ext cx="10643616" cy="796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43498-C965-4C92-B9E4-7F7CF3D45253}">
      <dsp:nvSpPr>
        <dsp:cNvPr id="0" name=""/>
        <dsp:cNvSpPr/>
      </dsp:nvSpPr>
      <dsp:spPr>
        <a:xfrm>
          <a:off x="240883" y="180740"/>
          <a:ext cx="437970" cy="43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A593B-1762-4C2A-B016-16DD5FCFD129}">
      <dsp:nvSpPr>
        <dsp:cNvPr id="0" name=""/>
        <dsp:cNvSpPr/>
      </dsp:nvSpPr>
      <dsp:spPr>
        <a:xfrm>
          <a:off x="919738" y="1571"/>
          <a:ext cx="9723877" cy="796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6" tIns="84276" rIns="84276" bIns="842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Some automation Can Move a lot of data and you may get added latency </a:t>
          </a:r>
        </a:p>
      </dsp:txBody>
      <dsp:txXfrm>
        <a:off x="919738" y="1571"/>
        <a:ext cx="9723877" cy="796310"/>
      </dsp:txXfrm>
    </dsp:sp>
    <dsp:sp modelId="{67843244-5F6E-4257-A859-68929C0CDCE7}">
      <dsp:nvSpPr>
        <dsp:cNvPr id="0" name=""/>
        <dsp:cNvSpPr/>
      </dsp:nvSpPr>
      <dsp:spPr>
        <a:xfrm>
          <a:off x="0" y="996958"/>
          <a:ext cx="10643616" cy="796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568CF-4FDD-4E98-99E4-0BF75D0BA3DE}">
      <dsp:nvSpPr>
        <dsp:cNvPr id="0" name=""/>
        <dsp:cNvSpPr/>
      </dsp:nvSpPr>
      <dsp:spPr>
        <a:xfrm>
          <a:off x="240883" y="1176128"/>
          <a:ext cx="437970" cy="43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007B8-BA96-4DEB-840C-20813EF0BC16}">
      <dsp:nvSpPr>
        <dsp:cNvPr id="0" name=""/>
        <dsp:cNvSpPr/>
      </dsp:nvSpPr>
      <dsp:spPr>
        <a:xfrm>
          <a:off x="919738" y="996958"/>
          <a:ext cx="9723877" cy="796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6" tIns="84276" rIns="84276" bIns="842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becomes more of an issue when you haven’t considered  synchronization Strategy between the program and instruments.</a:t>
          </a:r>
        </a:p>
      </dsp:txBody>
      <dsp:txXfrm>
        <a:off x="919738" y="996958"/>
        <a:ext cx="9723877" cy="796310"/>
      </dsp:txXfrm>
    </dsp:sp>
    <dsp:sp modelId="{BBCDBC1D-B81E-4BA2-A0D2-70B404830CF9}">
      <dsp:nvSpPr>
        <dsp:cNvPr id="0" name=""/>
        <dsp:cNvSpPr/>
      </dsp:nvSpPr>
      <dsp:spPr>
        <a:xfrm>
          <a:off x="0" y="1992346"/>
          <a:ext cx="10643616" cy="796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AE7A5-8D1E-41C4-8462-A304F94AC786}">
      <dsp:nvSpPr>
        <dsp:cNvPr id="0" name=""/>
        <dsp:cNvSpPr/>
      </dsp:nvSpPr>
      <dsp:spPr>
        <a:xfrm>
          <a:off x="240883" y="2171516"/>
          <a:ext cx="437970" cy="4379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5C08C-3116-4F3F-8877-9CB56C7B3B92}">
      <dsp:nvSpPr>
        <dsp:cNvPr id="0" name=""/>
        <dsp:cNvSpPr/>
      </dsp:nvSpPr>
      <dsp:spPr>
        <a:xfrm>
          <a:off x="919738" y="1992346"/>
          <a:ext cx="9723877" cy="796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6" tIns="84276" rIns="84276" bIns="842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combination of localization and synchronization needs to be considered or you may run into software errors related to delay that world otherwise not show up in an isolated setup</a:t>
          </a:r>
        </a:p>
      </dsp:txBody>
      <dsp:txXfrm>
        <a:off x="919738" y="1992346"/>
        <a:ext cx="9723877" cy="796310"/>
      </dsp:txXfrm>
    </dsp:sp>
    <dsp:sp modelId="{D1E3820B-8422-414F-AB40-8BD2C79E4321}">
      <dsp:nvSpPr>
        <dsp:cNvPr id="0" name=""/>
        <dsp:cNvSpPr/>
      </dsp:nvSpPr>
      <dsp:spPr>
        <a:xfrm>
          <a:off x="0" y="2987734"/>
          <a:ext cx="10643616" cy="796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477F2-E7B3-45B8-9086-45B644456DB0}">
      <dsp:nvSpPr>
        <dsp:cNvPr id="0" name=""/>
        <dsp:cNvSpPr/>
      </dsp:nvSpPr>
      <dsp:spPr>
        <a:xfrm>
          <a:off x="240883" y="3166904"/>
          <a:ext cx="437970" cy="4379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12AB6-8DA8-4071-B712-A59763732991}">
      <dsp:nvSpPr>
        <dsp:cNvPr id="0" name=""/>
        <dsp:cNvSpPr/>
      </dsp:nvSpPr>
      <dsp:spPr>
        <a:xfrm>
          <a:off x="919738" y="2987734"/>
          <a:ext cx="9723877" cy="796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6" tIns="84276" rIns="84276" bIns="842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Not all your issues will be exposed in initial coding, may appear months later if you didn’t consider  latency issues that are dynamic</a:t>
          </a:r>
        </a:p>
      </dsp:txBody>
      <dsp:txXfrm>
        <a:off x="919738" y="2987734"/>
        <a:ext cx="9723877" cy="796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A588D-A381-60AE-D853-D5691D4F5E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901440" cy="481726"/>
          </a:xfrm>
          <a:prstGeom prst="rect">
            <a:avLst/>
          </a:prstGeom>
        </p:spPr>
        <p:txBody>
          <a:bodyPr vert="horz" lIns="193306" tIns="193306" rIns="193306" bIns="19330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© 2022 Keysight Technologies and/or its affiliates.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908DB-7677-1857-DEA6-9F302FC937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339840" y="9119475"/>
            <a:ext cx="975360" cy="481726"/>
          </a:xfrm>
          <a:prstGeom prst="rect">
            <a:avLst/>
          </a:prstGeom>
        </p:spPr>
        <p:txBody>
          <a:bodyPr vert="horz" lIns="193306" tIns="193306" rIns="193306" bIns="193306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574CB32-5FB6-604A-B382-7DB50076CD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FC20E8A-4323-57FD-8184-63AB60B974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84200" y="960438"/>
            <a:ext cx="6146800" cy="3457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127DB83-2B75-9330-70CC-12CFD26D5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8640" y="4620577"/>
            <a:ext cx="6217920" cy="378047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EA29C-8876-8D7D-F044-FDA3D88F9B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901440" cy="481726"/>
          </a:xfrm>
          <a:prstGeom prst="rect">
            <a:avLst/>
          </a:prstGeom>
        </p:spPr>
        <p:txBody>
          <a:bodyPr vert="horz" wrap="square" lIns="193306" tIns="193306" rIns="193306" bIns="193306" rtlCol="0" anchor="b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t>© 2022 Keysight Technologies and/or its affiliates.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96329-4CF8-843D-6667-5407F1AF3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39840" y="9119475"/>
            <a:ext cx="975360" cy="481726"/>
          </a:xfrm>
          <a:prstGeom prst="rect">
            <a:avLst/>
          </a:prstGeom>
        </p:spPr>
        <p:txBody>
          <a:bodyPr vert="horz" lIns="193306" tIns="193306" rIns="193306" bIns="193306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158C261-0144-294D-993A-A2B9FCF6D2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ts val="400"/>
      </a:spcBef>
      <a:spcAft>
        <a:spcPct val="0"/>
      </a:spcAft>
      <a:buFont typeface="Arial" panose="020B0604020202020204" pitchFamily="34" charset="0"/>
      <a:buChar char="​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indent="-136525" algn="l" rtl="0" fontAlgn="base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73050" indent="-136525" algn="l" rtl="0" fontAlgn="base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11163" indent="-136525" algn="l" rtl="0" fontAlgn="base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547688" indent="-136525" algn="l" rtl="0" fontAlgn="base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2C5B2393-3FF9-88AD-37CD-FBA6BB21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261C7FF-8BC3-25DC-F421-F8C1B0AE6F3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4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35A9-F531-13CD-E57F-1E6C11E1DD17}"/>
              </a:ext>
            </a:extLst>
          </p:cNvPr>
          <p:cNvSpPr txBox="1">
            <a:spLocks/>
          </p:cNvSpPr>
          <p:nvPr/>
        </p:nvSpPr>
        <p:spPr>
          <a:xfrm>
            <a:off x="6096000" y="1876425"/>
            <a:ext cx="5275263" cy="3716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704020202090204" charset="0"/>
                <a:ea typeface="+mj-ea"/>
                <a:cs typeface="Arial Bold" panose="020B0704020202090204" charset="0"/>
              </a:defRPr>
            </a:lvl1pPr>
          </a:lstStyle>
          <a:p>
            <a:pPr>
              <a:lnSpc>
                <a:spcPct val="90000"/>
              </a:lnSpc>
              <a:defRPr/>
            </a:pPr>
            <a:endParaRPr dirty="0">
              <a:ea typeface="+mn-ea"/>
            </a:endParaRPr>
          </a:p>
        </p:txBody>
      </p:sp>
      <p:pic>
        <p:nvPicPr>
          <p:cNvPr id="3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C5F5FBE2-A117-0261-F482-07B7BCA1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94944" y="1600200"/>
            <a:ext cx="10526428" cy="40087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7B8331C-FA36-F748-3809-C1CE12C4349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3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AR Bulle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B10A-2D9E-D86B-8AF9-6292688C2547}"/>
              </a:ext>
            </a:extLst>
          </p:cNvPr>
          <p:cNvSpPr txBox="1">
            <a:spLocks/>
          </p:cNvSpPr>
          <p:nvPr/>
        </p:nvSpPr>
        <p:spPr>
          <a:xfrm>
            <a:off x="6096000" y="1876425"/>
            <a:ext cx="5275263" cy="3716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704020202090204" charset="0"/>
                <a:ea typeface="+mj-ea"/>
                <a:cs typeface="Arial Bold" panose="020B0704020202090204" charset="0"/>
              </a:defRPr>
            </a:lvl1pPr>
          </a:lstStyle>
          <a:p>
            <a:pPr>
              <a:lnSpc>
                <a:spcPct val="90000"/>
              </a:lnSpc>
              <a:defRPr/>
            </a:pPr>
            <a:endParaRPr dirty="0">
              <a:ea typeface="+mn-ea"/>
            </a:endParaRPr>
          </a:p>
        </p:txBody>
      </p:sp>
      <p:pic>
        <p:nvPicPr>
          <p:cNvPr id="3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BB246A36-1E77-799B-ECBB-8CB3D5D7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0506AE39-641A-E1D4-3E8D-8C11EA93A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22975"/>
            <a:ext cx="8382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>
                <a:solidFill>
                  <a:srgbClr val="7F7F7F"/>
                </a:solidFill>
              </a:rPr>
              <a:t>The information contained on this slide is controlled under the International Traffic in Arms Regulations (ITAR). Diversion contrary to U.S. law is prohibited. </a:t>
            </a:r>
            <a:br>
              <a:rPr lang="en-US" altLang="en-US" sz="900">
                <a:solidFill>
                  <a:srgbClr val="7F7F7F"/>
                </a:solidFill>
              </a:rPr>
            </a:br>
            <a:r>
              <a:rPr lang="en-US" altLang="en-US" sz="900">
                <a:solidFill>
                  <a:srgbClr val="7F7F7F"/>
                </a:solidFill>
              </a:rPr>
              <a:t>U.S. Department of State authorization is required prior to export, re-export, transfer, or retransfer to foreign persons or parties.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94944" y="1600200"/>
            <a:ext cx="10526428" cy="40087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10DE3C6-A5B5-52B4-441A-D5FD5E04A5A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97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R Bulle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6EAF-5363-2C8B-EEA6-E53DFF2D12A6}"/>
              </a:ext>
            </a:extLst>
          </p:cNvPr>
          <p:cNvSpPr txBox="1">
            <a:spLocks/>
          </p:cNvSpPr>
          <p:nvPr/>
        </p:nvSpPr>
        <p:spPr>
          <a:xfrm>
            <a:off x="6096000" y="1876425"/>
            <a:ext cx="5275263" cy="3716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704020202090204" charset="0"/>
                <a:ea typeface="+mj-ea"/>
                <a:cs typeface="Arial Bold" panose="020B0704020202090204" charset="0"/>
              </a:defRPr>
            </a:lvl1pPr>
          </a:lstStyle>
          <a:p>
            <a:pPr>
              <a:lnSpc>
                <a:spcPct val="90000"/>
              </a:lnSpc>
              <a:defRPr/>
            </a:pPr>
            <a:endParaRPr dirty="0">
              <a:ea typeface="+mn-ea"/>
            </a:endParaRPr>
          </a:p>
        </p:txBody>
      </p:sp>
      <p:pic>
        <p:nvPicPr>
          <p:cNvPr id="3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5B645A11-2AE6-9469-A8E8-ABE2EDC1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9EDD048-919A-789F-3342-951B9163A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22975"/>
            <a:ext cx="8382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>
                <a:solidFill>
                  <a:srgbClr val="7F7F7F"/>
                </a:solidFill>
              </a:rPr>
              <a:t>The information contained on this slide is subject to the Export Administration Regulations (EAR). Diversion contrary to U.S. law is prohibited. </a:t>
            </a:r>
            <a:br>
              <a:rPr lang="en-US" altLang="en-US" sz="900">
                <a:solidFill>
                  <a:srgbClr val="7F7F7F"/>
                </a:solidFill>
              </a:rPr>
            </a:br>
            <a:r>
              <a:rPr lang="en-US" altLang="en-US" sz="900">
                <a:solidFill>
                  <a:srgbClr val="7F7F7F"/>
                </a:solidFill>
              </a:rPr>
              <a:t>U.S. Department of Commerce authorization may be required prior to export, re-export, transfer, or retransfer to certain destinations or foreign persons.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94944" y="1600200"/>
            <a:ext cx="10526428" cy="40087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E97362C-F15F-3CDD-B22F-1F5C5FABDCA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1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Wav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CB6305E-76C3-2E4E-E372-EF9CD5E67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50392" y="376346"/>
            <a:ext cx="9553902" cy="1325563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 panose="020B0704020202090204" charset="0"/>
                <a:cs typeface="Arial Bold" panose="020B070402020209020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FCF11FD-1511-793A-DE03-73648ED9E4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34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Wav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D254158-6D23-CC66-7F98-05A26ADC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51802" y="376346"/>
            <a:ext cx="955548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D72FF1F-42A6-70A4-7B74-823B546739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4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AR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C232484-0514-6ADD-6018-492380CE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268915-6644-92E5-2B81-BCA768762270}"/>
              </a:ext>
            </a:extLst>
          </p:cNvPr>
          <p:cNvSpPr txBox="1">
            <a:spLocks/>
          </p:cNvSpPr>
          <p:nvPr/>
        </p:nvSpPr>
        <p:spPr>
          <a:xfrm>
            <a:off x="852488" y="1905000"/>
            <a:ext cx="9555162" cy="14620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sz="2000" b="0"/>
              <a:t>The information contained on this slide is controlled under the International Traffic in Arms Regulations (ITAR). Diversion contrary to U.S. law is prohibited.</a:t>
            </a:r>
          </a:p>
          <a:p>
            <a:pPr>
              <a:spcBef>
                <a:spcPts val="1800"/>
              </a:spcBef>
              <a:defRPr/>
            </a:pPr>
            <a:r>
              <a:rPr sz="2000" b="0"/>
              <a:t>U.S. Department of State authorization is required prior to export, re-export, transfer, or retransfer to foreign persons or parties.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802" y="376346"/>
            <a:ext cx="9555480" cy="1325563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050DB91-4221-4499-1B7C-CBFC045C0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0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R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AA47FC29-0C84-F107-9AAE-629385D9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338A979-D0BA-2EE6-ECEB-1D3003381FF2}"/>
              </a:ext>
            </a:extLst>
          </p:cNvPr>
          <p:cNvSpPr txBox="1">
            <a:spLocks/>
          </p:cNvSpPr>
          <p:nvPr/>
        </p:nvSpPr>
        <p:spPr>
          <a:xfrm>
            <a:off x="852488" y="1905000"/>
            <a:ext cx="9555162" cy="14620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sz="2000" b="0"/>
              <a:t>The information contained on this slide is subject to the Export Administration Regulations (EAR). Diversion contrary to U.S. law is prohibited.</a:t>
            </a:r>
          </a:p>
          <a:p>
            <a:pPr>
              <a:spcBef>
                <a:spcPts val="1800"/>
              </a:spcBef>
              <a:defRPr/>
            </a:pPr>
            <a:r>
              <a:rPr sz="2000" b="0"/>
              <a:t>U.S. Department of Commerce authorization may be required prior to export, re-export, transfer, or retransfer to certain destinations or foreign persons.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1802" y="376346"/>
            <a:ext cx="9555480" cy="1325563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A37E372C-EA82-243A-FE90-CECDD2521C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74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56730D43-5932-AE94-9FC5-51812E57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14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4"/>
          </p:nvPr>
        </p:nvSpPr>
        <p:spPr>
          <a:xfrm>
            <a:off x="694944" y="1957388"/>
            <a:ext cx="10643616" cy="3785616"/>
          </a:xfrm>
          <a:prstGeom prst="rect">
            <a:avLst/>
          </a:prstGeom>
        </p:spPr>
        <p:txBody>
          <a:bodyPr lIns="0"/>
          <a:lstStyle>
            <a:lvl1pPr marL="182880" indent="-182880"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>
              <a:defRPr lang="en-US" sz="1600" kern="12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>
              <a:defRPr lang="en-US" sz="1400" b="0" kern="1200" cap="none" spc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8B0D9C8-F3F4-1CC6-094A-41846DBCEDCE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10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Pho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05CB7C-AB1F-3B12-2CC9-808B89EACCA9}"/>
              </a:ext>
            </a:extLst>
          </p:cNvPr>
          <p:cNvCxnSpPr>
            <a:cxnSpLocks/>
          </p:cNvCxnSpPr>
          <p:nvPr/>
        </p:nvCxnSpPr>
        <p:spPr>
          <a:xfrm>
            <a:off x="0" y="3656013"/>
            <a:ext cx="4173538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CE338552-8254-484D-00FC-CF552BEC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14" name="Text Placeholder 37"/>
          <p:cNvSpPr>
            <a:spLocks noGrp="1"/>
          </p:cNvSpPr>
          <p:nvPr>
            <p:ph type="body" sz="quarter" idx="14"/>
          </p:nvPr>
        </p:nvSpPr>
        <p:spPr>
          <a:xfrm>
            <a:off x="679592" y="3968802"/>
            <a:ext cx="4173855" cy="16129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679592" y="2844389"/>
            <a:ext cx="4173855" cy="58461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9A4917B-129F-883D-AD04-A2C95043EF2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905000" y="6456363"/>
            <a:ext cx="4114800" cy="153987"/>
          </a:xfrm>
        </p:spPr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42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Pho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5">
            <a:extLst>
              <a:ext uri="{FF2B5EF4-FFF2-40B4-BE49-F238E27FC236}">
                <a16:creationId xmlns:a16="http://schemas.microsoft.com/office/drawing/2014/main" id="{51B61D02-781F-A9C8-CB25-1D3C78D5173B}"/>
              </a:ext>
            </a:extLst>
          </p:cNvPr>
          <p:cNvSpPr/>
          <p:nvPr/>
        </p:nvSpPr>
        <p:spPr>
          <a:xfrm>
            <a:off x="9220200" y="0"/>
            <a:ext cx="2971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2D2AE97-1F6D-21CC-E229-0AF2B8AE74EE}"/>
              </a:ext>
            </a:extLst>
          </p:cNvPr>
          <p:cNvCxnSpPr>
            <a:cxnSpLocks/>
          </p:cNvCxnSpPr>
          <p:nvPr/>
        </p:nvCxnSpPr>
        <p:spPr>
          <a:xfrm>
            <a:off x="0" y="3656013"/>
            <a:ext cx="4173538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966C638A-2338-E29C-DB5E-B98C9A1C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152899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37"/>
          <p:cNvSpPr>
            <a:spLocks noGrp="1"/>
          </p:cNvSpPr>
          <p:nvPr>
            <p:ph type="body" sz="quarter" idx="14"/>
          </p:nvPr>
        </p:nvSpPr>
        <p:spPr>
          <a:xfrm>
            <a:off x="679592" y="3968802"/>
            <a:ext cx="4173855" cy="16129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679592" y="2844389"/>
            <a:ext cx="4173855" cy="58461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7B93B0C-8FD7-0073-460C-AD0E24E29E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905000" y="6456363"/>
            <a:ext cx="4114800" cy="153987"/>
          </a:xfrm>
        </p:spPr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AB186722-836E-69D5-BB9A-820DD294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14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694944" y="1956816"/>
            <a:ext cx="10640085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ECE28-30E7-2ABD-7C2B-84D807B84F6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8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9262E45-06B6-6A92-426C-9DDFE977EE72}"/>
              </a:ext>
            </a:extLst>
          </p:cNvPr>
          <p:cNvCxnSpPr>
            <a:cxnSpLocks/>
          </p:cNvCxnSpPr>
          <p:nvPr/>
        </p:nvCxnSpPr>
        <p:spPr>
          <a:xfrm>
            <a:off x="1736725" y="3857625"/>
            <a:ext cx="3287713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F8BF04-455B-FC53-0738-09599AF8F676}"/>
              </a:ext>
            </a:extLst>
          </p:cNvPr>
          <p:cNvCxnSpPr>
            <a:cxnSpLocks/>
          </p:cNvCxnSpPr>
          <p:nvPr/>
        </p:nvCxnSpPr>
        <p:spPr>
          <a:xfrm>
            <a:off x="8058150" y="3857625"/>
            <a:ext cx="3287713" cy="0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4FC30F76-A617-D3E7-A5BF-80DF771A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19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851337" y="1043771"/>
            <a:ext cx="4152899" cy="2750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172960" y="1043771"/>
            <a:ext cx="4152899" cy="2750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851339" y="3998913"/>
            <a:ext cx="884764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1736103" y="3998913"/>
            <a:ext cx="2383369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851337" y="4806729"/>
            <a:ext cx="3268133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172962" y="3998913"/>
            <a:ext cx="884763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4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057725" y="3998913"/>
            <a:ext cx="2383370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18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7172960" y="4806729"/>
            <a:ext cx="3268133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19EE529-279B-5223-065F-0B2909BA296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AEBE51-4A99-B51A-F2DC-FD40AE627BAD}"/>
              </a:ext>
            </a:extLst>
          </p:cNvPr>
          <p:cNvCxnSpPr>
            <a:cxnSpLocks/>
          </p:cNvCxnSpPr>
          <p:nvPr/>
        </p:nvCxnSpPr>
        <p:spPr>
          <a:xfrm>
            <a:off x="1736725" y="3857625"/>
            <a:ext cx="3287713" cy="0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95C46E-EF09-8A4D-FFBB-3244664A5FDB}"/>
              </a:ext>
            </a:extLst>
          </p:cNvPr>
          <p:cNvCxnSpPr>
            <a:cxnSpLocks/>
          </p:cNvCxnSpPr>
          <p:nvPr/>
        </p:nvCxnSpPr>
        <p:spPr>
          <a:xfrm>
            <a:off x="8058150" y="3857625"/>
            <a:ext cx="3287713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0E934F78-66C7-08FF-F243-4E28EA3F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17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851337" y="1043771"/>
            <a:ext cx="4152899" cy="2750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172960" y="1043771"/>
            <a:ext cx="4152899" cy="2750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851339" y="3998913"/>
            <a:ext cx="884764" cy="790575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44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1736103" y="3998913"/>
            <a:ext cx="2383369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851337" y="4806729"/>
            <a:ext cx="3268133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7172962" y="3998913"/>
            <a:ext cx="884763" cy="790575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4400" b="1" i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057725" y="3998913"/>
            <a:ext cx="2383370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7172960" y="4806729"/>
            <a:ext cx="3268133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4CD0B84-ACD7-AB9D-4A31-B9CAF370138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0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80BED5-3609-03E6-A226-0F71C784FD4A}"/>
              </a:ext>
            </a:extLst>
          </p:cNvPr>
          <p:cNvCxnSpPr>
            <a:cxnSpLocks/>
          </p:cNvCxnSpPr>
          <p:nvPr/>
        </p:nvCxnSpPr>
        <p:spPr>
          <a:xfrm>
            <a:off x="1616075" y="3484563"/>
            <a:ext cx="1539875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81CB78-4B09-8D30-03BC-042FD4B22CA9}"/>
              </a:ext>
            </a:extLst>
          </p:cNvPr>
          <p:cNvCxnSpPr>
            <a:cxnSpLocks/>
          </p:cNvCxnSpPr>
          <p:nvPr/>
        </p:nvCxnSpPr>
        <p:spPr>
          <a:xfrm>
            <a:off x="4349750" y="3484563"/>
            <a:ext cx="1538288" cy="0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334317-4DEE-0C2C-46E1-F00B67952BD5}"/>
              </a:ext>
            </a:extLst>
          </p:cNvPr>
          <p:cNvCxnSpPr>
            <a:cxnSpLocks/>
          </p:cNvCxnSpPr>
          <p:nvPr/>
        </p:nvCxnSpPr>
        <p:spPr>
          <a:xfrm>
            <a:off x="7086600" y="3484563"/>
            <a:ext cx="1539875" cy="0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9B7F78-9F8B-B9B8-0572-6056AB1A8835}"/>
              </a:ext>
            </a:extLst>
          </p:cNvPr>
          <p:cNvCxnSpPr>
            <a:cxnSpLocks/>
          </p:cNvCxnSpPr>
          <p:nvPr/>
        </p:nvCxnSpPr>
        <p:spPr>
          <a:xfrm>
            <a:off x="9820275" y="3484563"/>
            <a:ext cx="153987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10DE7646-A782-F368-FF26-D04B2B08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31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861586" y="3699630"/>
            <a:ext cx="755658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1645176" y="3708861"/>
            <a:ext cx="1511324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7"/>
          </p:nvPr>
        </p:nvSpPr>
        <p:spPr>
          <a:xfrm>
            <a:off x="3593754" y="3699630"/>
            <a:ext cx="755658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4377344" y="3708861"/>
            <a:ext cx="1511324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61587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859932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3593592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328378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9061704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3593754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6328622" y="3699630"/>
            <a:ext cx="755658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25"/>
          </p:nvPr>
        </p:nvSpPr>
        <p:spPr>
          <a:xfrm>
            <a:off x="7112212" y="3708861"/>
            <a:ext cx="1511324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9"/>
          <p:cNvSpPr>
            <a:spLocks noGrp="1"/>
          </p:cNvSpPr>
          <p:nvPr>
            <p:ph type="body" sz="quarter" idx="26"/>
          </p:nvPr>
        </p:nvSpPr>
        <p:spPr>
          <a:xfrm>
            <a:off x="6328622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9061704" y="3699630"/>
            <a:ext cx="755658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1" i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9"/>
          <p:cNvSpPr>
            <a:spLocks noGrp="1"/>
          </p:cNvSpPr>
          <p:nvPr>
            <p:ph type="body" sz="quarter" idx="28"/>
          </p:nvPr>
        </p:nvSpPr>
        <p:spPr>
          <a:xfrm>
            <a:off x="9848088" y="3708861"/>
            <a:ext cx="1511324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9"/>
          <p:cNvSpPr>
            <a:spLocks noGrp="1"/>
          </p:cNvSpPr>
          <p:nvPr>
            <p:ph type="body" sz="quarter" idx="29"/>
          </p:nvPr>
        </p:nvSpPr>
        <p:spPr>
          <a:xfrm>
            <a:off x="9061704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4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CA211D0-BA75-05F2-CA3C-5D70325CE1D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22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00FCED8C-48AB-C1D8-9EA5-5D4F65DA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32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858544" y="3708861"/>
            <a:ext cx="2297430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3593592" y="3708861"/>
            <a:ext cx="2297430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61061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859406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3593592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328554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9063128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3596496" y="4523164"/>
            <a:ext cx="2297430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25"/>
          </p:nvPr>
        </p:nvSpPr>
        <p:spPr>
          <a:xfrm>
            <a:off x="6327296" y="3708861"/>
            <a:ext cx="2297430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9"/>
          <p:cNvSpPr>
            <a:spLocks noGrp="1"/>
          </p:cNvSpPr>
          <p:nvPr>
            <p:ph type="body" sz="quarter" idx="26"/>
          </p:nvPr>
        </p:nvSpPr>
        <p:spPr>
          <a:xfrm>
            <a:off x="6329812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9"/>
          <p:cNvSpPr>
            <a:spLocks noGrp="1"/>
          </p:cNvSpPr>
          <p:nvPr>
            <p:ph type="body" sz="quarter" idx="28"/>
          </p:nvPr>
        </p:nvSpPr>
        <p:spPr>
          <a:xfrm>
            <a:off x="9063128" y="3708861"/>
            <a:ext cx="2297430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9"/>
          <p:cNvSpPr>
            <a:spLocks noGrp="1"/>
          </p:cNvSpPr>
          <p:nvPr>
            <p:ph type="body" sz="quarter" idx="29"/>
          </p:nvPr>
        </p:nvSpPr>
        <p:spPr>
          <a:xfrm>
            <a:off x="9065644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69F22E0-2357-ACF6-E781-44FE16D5A68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83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content r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5">
            <a:extLst>
              <a:ext uri="{FF2B5EF4-FFF2-40B4-BE49-F238E27FC236}">
                <a16:creationId xmlns:a16="http://schemas.microsoft.com/office/drawing/2014/main" id="{070AB04B-3561-D91D-EF48-CC7CAD64B512}"/>
              </a:ext>
            </a:extLst>
          </p:cNvPr>
          <p:cNvSpPr/>
          <p:nvPr/>
        </p:nvSpPr>
        <p:spPr>
          <a:xfrm>
            <a:off x="7131050" y="0"/>
            <a:ext cx="5073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B8299143-D32E-1F46-111F-C4581FA1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16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5356225" y="1484313"/>
            <a:ext cx="6835775" cy="385921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53440" y="2745308"/>
            <a:ext cx="3676650" cy="13673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6309083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6303903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978B024-38DD-893D-A6BB-E0E8FB7E646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905000" y="6456363"/>
            <a:ext cx="4114800" cy="153987"/>
          </a:xfrm>
        </p:spPr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54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A68A2412-AC7E-FE30-B216-6A77301B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788160" y="2514282"/>
            <a:ext cx="8615680" cy="14208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034631" y="4291919"/>
            <a:ext cx="4122738" cy="3778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17943F83-72D4-7011-F269-7591A6DBB0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43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EAFED08-D384-5061-06E6-B331B1BBC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788160" y="2514282"/>
            <a:ext cx="8615680" cy="14208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034631" y="4291919"/>
            <a:ext cx="4122738" cy="3778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56C1E0F-A7E7-787C-E54A-158542803E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025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">
            <a:extLst>
              <a:ext uri="{FF2B5EF4-FFF2-40B4-BE49-F238E27FC236}">
                <a16:creationId xmlns:a16="http://schemas.microsoft.com/office/drawing/2014/main" id="{BC4D5C10-F6B5-09FB-45C1-4565D751F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07" r="38275" b="6113"/>
          <a:stretch/>
        </p:blipFill>
        <p:spPr>
          <a:xfrm>
            <a:off x="9050338" y="962025"/>
            <a:ext cx="3141662" cy="5895975"/>
          </a:xfrm>
          <a:prstGeom prst="rect">
            <a:avLst/>
          </a:prstGeom>
        </p:spPr>
      </p:pic>
      <p:pic>
        <p:nvPicPr>
          <p:cNvPr id="3" name="Picture 9" descr="Frame">
            <a:extLst>
              <a:ext uri="{FF2B5EF4-FFF2-40B4-BE49-F238E27FC236}">
                <a16:creationId xmlns:a16="http://schemas.microsoft.com/office/drawing/2014/main" id="{2E9652F4-30DF-0CF1-5AEC-F1E44CB6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6462713"/>
            <a:ext cx="923925" cy="161925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94944" y="5243477"/>
            <a:ext cx="8412480" cy="70806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94944" y="1436687"/>
            <a:ext cx="8629651" cy="362105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54AB228-E226-7CC8-EE3D-9B4C624B44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63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quot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Frame">
            <a:extLst>
              <a:ext uri="{FF2B5EF4-FFF2-40B4-BE49-F238E27FC236}">
                <a16:creationId xmlns:a16="http://schemas.microsoft.com/office/drawing/2014/main" id="{7152F9D0-D846-228F-FFD5-56655D12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6462713"/>
            <a:ext cx="923925" cy="161925"/>
          </a:xfrm>
          <a:prstGeom prst="rect">
            <a:avLst/>
          </a:prstGeom>
        </p:spPr>
      </p:pic>
      <p:pic>
        <p:nvPicPr>
          <p:cNvPr id="3" name="Graphic 4">
            <a:extLst>
              <a:ext uri="{FF2B5EF4-FFF2-40B4-BE49-F238E27FC236}">
                <a16:creationId xmlns:a16="http://schemas.microsoft.com/office/drawing/2014/main" id="{2D8CE43B-3AD4-05D8-3CEE-8D6B90E80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07" r="38275" b="6113"/>
          <a:stretch/>
        </p:blipFill>
        <p:spPr>
          <a:xfrm>
            <a:off x="9050338" y="962025"/>
            <a:ext cx="3141662" cy="5895975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92464" y="5243477"/>
            <a:ext cx="8414328" cy="70806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94944" y="1435607"/>
            <a:ext cx="8629651" cy="362102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7938" indent="-7938">
              <a:lnSpc>
                <a:spcPct val="100000"/>
              </a:lnSpc>
              <a:buNone/>
              <a:tabLst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F7E28C1-4E54-ED1C-5B60-548BF9B367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45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">
            <a:extLst>
              <a:ext uri="{FF2B5EF4-FFF2-40B4-BE49-F238E27FC236}">
                <a16:creationId xmlns:a16="http://schemas.microsoft.com/office/drawing/2014/main" id="{3AF67DB3-ED44-B65B-B3F1-88EC24FF9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07" r="38275" b="6113"/>
          <a:stretch/>
        </p:blipFill>
        <p:spPr>
          <a:xfrm>
            <a:off x="9050338" y="962025"/>
            <a:ext cx="3141662" cy="5895975"/>
          </a:xfrm>
          <a:prstGeom prst="rect">
            <a:avLst/>
          </a:prstGeom>
        </p:spPr>
      </p:pic>
      <p:pic>
        <p:nvPicPr>
          <p:cNvPr id="3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A9BFC858-4C47-8971-A275-6791349D2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94944" y="5243477"/>
            <a:ext cx="8412480" cy="70806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94944" y="1435608"/>
            <a:ext cx="8629651" cy="362102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C3FED0F-F31C-62D2-6876-997A96C415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7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D84D63C0-085C-683A-C0A7-D9F29969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15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695103" y="1956816"/>
            <a:ext cx="4638897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6096000" y="1956816"/>
            <a:ext cx="4638897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228C385-C0C9-BD03-2619-B796253A3CF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89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3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D196510-F708-231F-6E20-CBFC1EF96933}"/>
              </a:ext>
            </a:extLst>
          </p:cNvPr>
          <p:cNvCxnSpPr>
            <a:cxnSpLocks/>
          </p:cNvCxnSpPr>
          <p:nvPr/>
        </p:nvCxnSpPr>
        <p:spPr>
          <a:xfrm>
            <a:off x="0" y="3656013"/>
            <a:ext cx="4173538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7879BE4D-847C-9BB2-8A72-CEEFEC13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14" name="Text Placeholder 37"/>
          <p:cNvSpPr>
            <a:spLocks noGrp="1"/>
          </p:cNvSpPr>
          <p:nvPr>
            <p:ph type="body" sz="quarter" idx="14"/>
          </p:nvPr>
        </p:nvSpPr>
        <p:spPr>
          <a:xfrm>
            <a:off x="681695" y="3968802"/>
            <a:ext cx="3710353" cy="16129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7"/>
          <p:cNvSpPr>
            <a:spLocks noGrp="1"/>
          </p:cNvSpPr>
          <p:nvPr>
            <p:ph type="body" sz="quarter" idx="16"/>
          </p:nvPr>
        </p:nvSpPr>
        <p:spPr>
          <a:xfrm>
            <a:off x="7561772" y="5239512"/>
            <a:ext cx="3792028" cy="76136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7"/>
          <p:cNvSpPr>
            <a:spLocks noGrp="1"/>
          </p:cNvSpPr>
          <p:nvPr>
            <p:ph type="body" sz="quarter" idx="17"/>
          </p:nvPr>
        </p:nvSpPr>
        <p:spPr>
          <a:xfrm>
            <a:off x="7561772" y="3182112"/>
            <a:ext cx="3792028" cy="76136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7561772" y="1123761"/>
            <a:ext cx="3792028" cy="76136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7561772" y="4873752"/>
            <a:ext cx="3792028" cy="2893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7561772" y="2806875"/>
            <a:ext cx="3792028" cy="2893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7561772" y="761167"/>
            <a:ext cx="3792028" cy="2893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687804" y="2982336"/>
            <a:ext cx="3710353" cy="432582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072063" y="761166"/>
            <a:ext cx="2255837" cy="1123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072063" y="2812265"/>
            <a:ext cx="2255837" cy="1123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072063" y="4873752"/>
            <a:ext cx="2255837" cy="11239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39DA796-64E7-FB91-E01E-8ECCDB0AAA6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41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BDAD446A-1E24-9286-B66D-EB1A0D0B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32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858544" y="4028661"/>
            <a:ext cx="2297430" cy="47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3593592" y="4028661"/>
            <a:ext cx="2289948" cy="47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861061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3593592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/>
          <p:cNvSpPr>
            <a:spLocks noGrp="1"/>
          </p:cNvSpPr>
          <p:nvPr>
            <p:ph type="body" sz="quarter" idx="25"/>
          </p:nvPr>
        </p:nvSpPr>
        <p:spPr>
          <a:xfrm>
            <a:off x="6328554" y="4028661"/>
            <a:ext cx="2297430" cy="47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9"/>
          <p:cNvSpPr>
            <a:spLocks noGrp="1"/>
          </p:cNvSpPr>
          <p:nvPr>
            <p:ph type="body" sz="quarter" idx="26"/>
          </p:nvPr>
        </p:nvSpPr>
        <p:spPr>
          <a:xfrm>
            <a:off x="6331070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9"/>
          <p:cNvSpPr>
            <a:spLocks noGrp="1"/>
          </p:cNvSpPr>
          <p:nvPr>
            <p:ph type="body" sz="quarter" idx="28"/>
          </p:nvPr>
        </p:nvSpPr>
        <p:spPr>
          <a:xfrm>
            <a:off x="9063128" y="4028661"/>
            <a:ext cx="2297430" cy="47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9"/>
          <p:cNvSpPr>
            <a:spLocks noGrp="1"/>
          </p:cNvSpPr>
          <p:nvPr>
            <p:ph type="body" sz="quarter" idx="29"/>
          </p:nvPr>
        </p:nvSpPr>
        <p:spPr>
          <a:xfrm>
            <a:off x="9065644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859406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3593592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328554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9063128" y="1895762"/>
            <a:ext cx="2297430" cy="15316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422DCFF-EE03-D676-F370-4F9A7FBA7EF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09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FBAA4860-64C3-4767-3FF3-1D1FDA55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5AA60034-B90F-9901-C822-D1E011A33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2884488"/>
            <a:ext cx="494982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</a:pPr>
            <a:r>
              <a:rPr lang="en-US" altLang="en-US" sz="7200" b="1">
                <a:solidFill>
                  <a:schemeClr val="bg1"/>
                </a:solidFill>
                <a:latin typeface="Arial Bold"/>
                <a:ea typeface="Arial Bold"/>
                <a:cs typeface="Arial Bold"/>
              </a:rPr>
              <a:t>Thank you</a:t>
            </a:r>
          </a:p>
        </p:txBody>
      </p:sp>
      <p:pic>
        <p:nvPicPr>
          <p:cNvPr id="4" name="Picture 9" descr="Frame">
            <a:extLst>
              <a:ext uri="{FF2B5EF4-FFF2-40B4-BE49-F238E27FC236}">
                <a16:creationId xmlns:a16="http://schemas.microsoft.com/office/drawing/2014/main" id="{D29F5624-1815-D12F-19F5-C2DAA0E6D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3" y="352425"/>
            <a:ext cx="1252537" cy="219075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0B17617-4B34-1B96-F8D0-DA83838B3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420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F6B72D1-E8C8-8EEE-AAB0-13C0C56A1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1AA6E8B8-1127-79AA-6898-B33A79B9E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2884488"/>
            <a:ext cx="494982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</a:pPr>
            <a:r>
              <a:rPr lang="en-US" altLang="en-US" sz="7200" b="1">
                <a:solidFill>
                  <a:schemeClr val="accent1"/>
                </a:solidFill>
                <a:latin typeface="Arial Bold"/>
                <a:ea typeface="Arial Bold"/>
                <a:cs typeface="Arial Bold"/>
              </a:rPr>
              <a:t>Thank you</a:t>
            </a:r>
          </a:p>
        </p:txBody>
      </p:sp>
      <p:pic>
        <p:nvPicPr>
          <p:cNvPr id="4" name="Picture 18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22B09AA6-6FC3-2513-A09C-74F709E7358C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838200" y="352425"/>
            <a:ext cx="1243013" cy="219075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0BB8183-1F77-04F5-5AD6-50919BDDF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20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EBAAD4ED-18AA-A97F-0D8E-D505FE02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27CAED91-B193-2A85-82CD-99E0B9289A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9485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sight En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Frame">
            <a:extLst>
              <a:ext uri="{FF2B5EF4-FFF2-40B4-BE49-F238E27FC236}">
                <a16:creationId xmlns:a16="http://schemas.microsoft.com/office/drawing/2014/main" id="{893082E2-4423-EF0E-810B-F88914FA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100388"/>
            <a:ext cx="3759200" cy="657225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C862EF63-64B6-8070-88CE-220F885F2B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146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sight E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8675F77F-A61E-476C-7FC5-503519FE16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16400" y="3097213"/>
            <a:ext cx="3759200" cy="663575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215A64FD-693D-C0DD-BF05-60B7425CCC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346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sight End Grey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Frame">
            <a:extLst>
              <a:ext uri="{FF2B5EF4-FFF2-40B4-BE49-F238E27FC236}">
                <a16:creationId xmlns:a16="http://schemas.microsoft.com/office/drawing/2014/main" id="{FADB9D36-8629-01C5-8536-1F9DFA90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3100388"/>
            <a:ext cx="3759200" cy="657225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1BDC0EE-A81E-0AD6-AD55-91ABD0A73B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279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ight End Wav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BF5E5E97-4FE9-4AED-1CDD-2D394E21A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Frame">
            <a:extLst>
              <a:ext uri="{FF2B5EF4-FFF2-40B4-BE49-F238E27FC236}">
                <a16:creationId xmlns:a16="http://schemas.microsoft.com/office/drawing/2014/main" id="{4EAED051-ADCE-50CD-00DD-7A0CCACC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" y="3100388"/>
            <a:ext cx="3757613" cy="657225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4205B80-E1AE-FB36-D467-C3A8EDCD57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602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ight End Wav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47BDC2A-BF7D-F779-A6A0-33AD28C1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C1253C8C-8159-5C09-DD74-E5273708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1375" y="3097213"/>
            <a:ext cx="3757613" cy="663575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6DC900C-CC6E-9C58-6A8F-9430E44D91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5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B814329E-E7A4-C1F5-B842-7C8994A7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20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695103" y="1956816"/>
            <a:ext cx="3152997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4267200" y="1956816"/>
            <a:ext cx="3152997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7848600" y="1956816"/>
            <a:ext cx="3152997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71A02DD8-6E03-AB17-FB62-9008C20F9F9A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215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ight End Wave Grey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0724056F-F794-802C-BFB6-0ED0A5CA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Frame">
            <a:extLst>
              <a:ext uri="{FF2B5EF4-FFF2-40B4-BE49-F238E27FC236}">
                <a16:creationId xmlns:a16="http://schemas.microsoft.com/office/drawing/2014/main" id="{98990124-896B-154A-DC99-3E338081D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" y="3100388"/>
            <a:ext cx="3757613" cy="657225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EA01BC5-E61C-4C48-5A18-F378EE2E5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52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5">
            <a:extLst>
              <a:ext uri="{FF2B5EF4-FFF2-40B4-BE49-F238E27FC236}">
                <a16:creationId xmlns:a16="http://schemas.microsoft.com/office/drawing/2014/main" id="{91434CA5-8595-3D0D-7FDE-0A805586820D}"/>
              </a:ext>
            </a:extLst>
          </p:cNvPr>
          <p:cNvSpPr/>
          <p:nvPr/>
        </p:nvSpPr>
        <p:spPr>
          <a:xfrm>
            <a:off x="6096000" y="0"/>
            <a:ext cx="6099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F8D0FF87-672F-6279-5C68-845C6DDE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6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6968752" y="1675588"/>
            <a:ext cx="4379970" cy="4038929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685799" y="548640"/>
            <a:ext cx="5184648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5193792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695104" y="1676400"/>
            <a:ext cx="5180764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A5F3DEC-90E8-A722-B4E2-CCD9FCC3B1CE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1905000" y="6456363"/>
            <a:ext cx="4114800" cy="153987"/>
          </a:xfrm>
        </p:spPr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19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+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BC6C97E4-4BE0-940C-5F47-FFAB7451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6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5029200" cy="369332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50292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695104" y="1676400"/>
            <a:ext cx="5036829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8F76D0F-CAA8-0C58-D5A0-998A7920C06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1905000" y="6456363"/>
            <a:ext cx="4114800" cy="153987"/>
          </a:xfrm>
        </p:spPr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7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0749ACEF-CC3A-0037-2E89-AFC81834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1A95AB-958D-B97D-869D-F684DAC101C5}"/>
              </a:ext>
            </a:extLst>
          </p:cNvPr>
          <p:cNvCxnSpPr>
            <a:cxnSpLocks/>
          </p:cNvCxnSpPr>
          <p:nvPr/>
        </p:nvCxnSpPr>
        <p:spPr>
          <a:xfrm>
            <a:off x="0" y="3154363"/>
            <a:ext cx="4173538" cy="0"/>
          </a:xfrm>
          <a:prstGeom prst="line">
            <a:avLst/>
          </a:prstGeom>
          <a:ln w="101600">
            <a:solidFill>
              <a:srgbClr val="E900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7"/>
          <p:cNvSpPr>
            <a:spLocks noGrp="1"/>
          </p:cNvSpPr>
          <p:nvPr>
            <p:ph type="body" sz="quarter" idx="14"/>
          </p:nvPr>
        </p:nvSpPr>
        <p:spPr>
          <a:xfrm>
            <a:off x="681695" y="4050302"/>
            <a:ext cx="3710353" cy="16129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687804" y="1999401"/>
            <a:ext cx="3710353" cy="97129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Text Placeholder 37"/>
          <p:cNvSpPr>
            <a:spLocks noGrp="1"/>
          </p:cNvSpPr>
          <p:nvPr>
            <p:ph type="body" sz="quarter" idx="25"/>
          </p:nvPr>
        </p:nvSpPr>
        <p:spPr>
          <a:xfrm>
            <a:off x="681695" y="3681039"/>
            <a:ext cx="3710353" cy="2704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BBE1FFB-9D76-62FA-0485-88394B3F094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905000" y="6456363"/>
            <a:ext cx="4114800" cy="153987"/>
          </a:xfrm>
        </p:spPr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415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/>
          <p:cNvSpPr>
            <a:spLocks noGrp="1"/>
          </p:cNvSpPr>
          <p:nvPr>
            <p:ph type="pic" sz="quarter" idx="13"/>
          </p:nvPr>
        </p:nvSpPr>
        <p:spPr>
          <a:xfrm>
            <a:off x="0" y="-542"/>
            <a:ext cx="12192000" cy="6858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0F3BD-F46E-14EA-D8F1-2BBF3CC615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9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C9B63804-905D-5F4B-C249-8950559E0954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9" descr="Frame">
            <a:extLst>
              <a:ext uri="{FF2B5EF4-FFF2-40B4-BE49-F238E27FC236}">
                <a16:creationId xmlns:a16="http://schemas.microsoft.com/office/drawing/2014/main" id="{D11B9FA2-E495-8079-9B07-2EB43689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3" y="352425"/>
            <a:ext cx="1252537" cy="219075"/>
          </a:xfrm>
          <a:prstGeom prst="rect">
            <a:avLst/>
          </a:prstGeom>
        </p:spPr>
      </p:pic>
      <p:sp>
        <p:nvSpPr>
          <p:cNvPr id="58" name="Picture Placeholder 57"/>
          <p:cNvSpPr>
            <a:spLocks noGrp="1"/>
          </p:cNvSpPr>
          <p:nvPr>
            <p:ph type="pic" sz="quarter" idx="13"/>
          </p:nvPr>
        </p:nvSpPr>
        <p:spPr>
          <a:xfrm>
            <a:off x="0" y="-543"/>
            <a:ext cx="12192000" cy="6835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53289" y="3191676"/>
            <a:ext cx="10515600" cy="1325563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 panose="020B0704020202090204" charset="0"/>
                <a:cs typeface="Arial Bold" panose="020B070402020209020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 dirty="0"/>
          </a:p>
        </p:txBody>
      </p:sp>
      <p:sp>
        <p:nvSpPr>
          <p:cNvPr id="9" name="Text Placeholder 55"/>
          <p:cNvSpPr>
            <a:spLocks noGrp="1"/>
          </p:cNvSpPr>
          <p:nvPr>
            <p:ph type="body" sz="quarter" idx="12"/>
          </p:nvPr>
        </p:nvSpPr>
        <p:spPr>
          <a:xfrm>
            <a:off x="854433" y="5076567"/>
            <a:ext cx="6190488" cy="5614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AE9733B-D051-CA0D-A097-EDC439F924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0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Frame">
            <a:extLst>
              <a:ext uri="{FF2B5EF4-FFF2-40B4-BE49-F238E27FC236}">
                <a16:creationId xmlns:a16="http://schemas.microsoft.com/office/drawing/2014/main" id="{F262A2DC-368D-AA93-908A-5DC23326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3" y="352425"/>
            <a:ext cx="1252537" cy="219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D1A9CF-3A68-0E05-04D4-7B8E7F7D9E9B}"/>
              </a:ext>
            </a:extLst>
          </p:cNvPr>
          <p:cNvSpPr/>
          <p:nvPr/>
        </p:nvSpPr>
        <p:spPr>
          <a:xfrm>
            <a:off x="10947400" y="6054725"/>
            <a:ext cx="815975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err="1"/>
          </a:p>
        </p:txBody>
      </p:sp>
      <p:sp>
        <p:nvSpPr>
          <p:cNvPr id="14" name="Text Placeholder 55"/>
          <p:cNvSpPr>
            <a:spLocks noGrp="1"/>
          </p:cNvSpPr>
          <p:nvPr>
            <p:ph type="body" sz="quarter" idx="12"/>
          </p:nvPr>
        </p:nvSpPr>
        <p:spPr>
          <a:xfrm>
            <a:off x="854433" y="5076567"/>
            <a:ext cx="6190488" cy="5614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53289" y="3191676"/>
            <a:ext cx="10515600" cy="1325563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 panose="020B0704020202090204" charset="0"/>
                <a:cs typeface="Arial Bold" panose="020B070402020209020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690FC513-AEB6-92BF-0350-86F1686B64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7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 with Waterm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BE56A-FB54-D3EB-6A29-0A5E0B44CF04}"/>
              </a:ext>
            </a:extLst>
          </p:cNvPr>
          <p:cNvSpPr/>
          <p:nvPr/>
        </p:nvSpPr>
        <p:spPr>
          <a:xfrm>
            <a:off x="10947400" y="6054725"/>
            <a:ext cx="815975" cy="604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err="1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965DD1B-BD56-716F-996D-7815BE35D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 descr="Frame">
            <a:extLst>
              <a:ext uri="{FF2B5EF4-FFF2-40B4-BE49-F238E27FC236}">
                <a16:creationId xmlns:a16="http://schemas.microsoft.com/office/drawing/2014/main" id="{C67B9B07-86CD-D520-0540-43B7C52B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3" y="352425"/>
            <a:ext cx="1252537" cy="219075"/>
          </a:xfrm>
          <a:prstGeom prst="rect">
            <a:avLst/>
          </a:prstGeom>
        </p:spPr>
      </p:pic>
      <p:sp>
        <p:nvSpPr>
          <p:cNvPr id="14" name="Text Placeholder 55"/>
          <p:cNvSpPr>
            <a:spLocks noGrp="1"/>
          </p:cNvSpPr>
          <p:nvPr>
            <p:ph type="body" sz="quarter" idx="12"/>
          </p:nvPr>
        </p:nvSpPr>
        <p:spPr>
          <a:xfrm>
            <a:off x="854433" y="5076567"/>
            <a:ext cx="6190488" cy="5614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53289" y="3191676"/>
            <a:ext cx="10515600" cy="1325563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 panose="020B0704020202090204" charset="0"/>
                <a:cs typeface="Arial Bold" panose="020B070402020209020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DA350B7-CD7F-7A52-9C12-FFEB90239EE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6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35CDC9-0C2D-2440-1875-147DD027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8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06AC58FA-DF8D-1FE2-8B5E-97F2F0F1D6D1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838200" y="352425"/>
            <a:ext cx="1243013" cy="219075"/>
          </a:xfrm>
          <a:prstGeom prst="rect">
            <a:avLst/>
          </a:prstGeom>
        </p:spPr>
      </p:pic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851276" y="3191676"/>
            <a:ext cx="10515600" cy="13255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5"/>
          <p:cNvSpPr>
            <a:spLocks noGrp="1"/>
          </p:cNvSpPr>
          <p:nvPr>
            <p:ph type="body" sz="quarter" idx="12"/>
          </p:nvPr>
        </p:nvSpPr>
        <p:spPr>
          <a:xfrm>
            <a:off x="854434" y="5076567"/>
            <a:ext cx="6190428" cy="5614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ECAB0150-0EB2-98A2-2A9B-AF49D65C88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ctr">
              <a:defRPr sz="9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F2FB-6CCD-975D-1E9D-76B630B646BB}"/>
              </a:ext>
            </a:extLst>
          </p:cNvPr>
          <p:cNvSpPr txBox="1">
            <a:spLocks/>
          </p:cNvSpPr>
          <p:nvPr/>
        </p:nvSpPr>
        <p:spPr>
          <a:xfrm>
            <a:off x="6096000" y="1876425"/>
            <a:ext cx="5275263" cy="3716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704020202090204" charset="0"/>
                <a:ea typeface="+mj-ea"/>
                <a:cs typeface="Arial Bold" panose="020B0704020202090204" charset="0"/>
              </a:defRPr>
            </a:lvl1pPr>
          </a:lstStyle>
          <a:p>
            <a:pPr>
              <a:lnSpc>
                <a:spcPct val="90000"/>
              </a:lnSpc>
              <a:defRPr/>
            </a:pPr>
            <a:endParaRPr dirty="0">
              <a:ea typeface="+mn-ea"/>
            </a:endParaRPr>
          </a:p>
        </p:txBody>
      </p:sp>
      <p:pic>
        <p:nvPicPr>
          <p:cNvPr id="3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8C74984D-9C81-C4D5-EF43-477DB353B0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8975" y="6461125"/>
            <a:ext cx="927100" cy="16351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02141" y="1600200"/>
            <a:ext cx="4851659" cy="40087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94944" y="1600200"/>
            <a:ext cx="4851659" cy="40087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rtlCol="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6181E556-5D9C-8288-B064-557607CAE6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2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3">
            <a:extLst>
              <a:ext uri="{FF2B5EF4-FFF2-40B4-BE49-F238E27FC236}">
                <a16:creationId xmlns:a16="http://schemas.microsoft.com/office/drawing/2014/main" id="{2EF7A6A0-5920-53D2-BF00-4609F15F0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49275"/>
            <a:ext cx="10515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1C37170-88AB-D670-3CD1-BF49E7A255B1}"/>
              </a:ext>
            </a:extLst>
          </p:cNvPr>
          <p:cNvSpPr txBox="1">
            <a:spLocks/>
          </p:cNvSpPr>
          <p:nvPr/>
        </p:nvSpPr>
        <p:spPr bwMode="gray">
          <a:xfrm>
            <a:off x="10648950" y="6457950"/>
            <a:ext cx="735013" cy="15398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658D8A2-A20B-AA44-B358-9A0D03381CCD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BB899C-6A85-7E68-6BBB-C45C77987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6363"/>
            <a:ext cx="4114800" cy="153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  <p:sldLayoutId id="2147483914" r:id="rId18"/>
    <p:sldLayoutId id="2147483915" r:id="rId19"/>
    <p:sldLayoutId id="2147483916" r:id="rId20"/>
    <p:sldLayoutId id="2147483917" r:id="rId21"/>
    <p:sldLayoutId id="2147483918" r:id="rId22"/>
    <p:sldLayoutId id="2147483919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27" r:id="rId31"/>
    <p:sldLayoutId id="2147483928" r:id="rId32"/>
    <p:sldLayoutId id="2147483929" r:id="rId33"/>
    <p:sldLayoutId id="2147483930" r:id="rId34"/>
    <p:sldLayoutId id="2147483931" r:id="rId35"/>
    <p:sldLayoutId id="2147483932" r:id="rId36"/>
    <p:sldLayoutId id="2147483933" r:id="rId37"/>
    <p:sldLayoutId id="2147483934" r:id="rId38"/>
    <p:sldLayoutId id="2147483935" r:id="rId39"/>
    <p:sldLayoutId id="2147483936" r:id="rId40"/>
    <p:sldLayoutId id="2147483937" r:id="rId41"/>
    <p:sldLayoutId id="2147483938" r:id="rId42"/>
    <p:sldLayoutId id="2147483939" r:id="rId43"/>
    <p:sldLayoutId id="2147483896" r:id="rId44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2563" indent="-182563" algn="l" rtl="0" eaLnBrk="1" fontAlgn="base" hangingPunct="1">
        <a:spcBef>
          <a:spcPts val="1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+mn-ea"/>
          <a:cs typeface="+mn-cs"/>
        </a:defRPr>
      </a:lvl1pPr>
      <a:lvl2pPr marL="365125" indent="-182563" algn="l" rtl="0" eaLnBrk="1" fontAlgn="base" hangingPunct="1"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kern="1200">
          <a:solidFill>
            <a:srgbClr val="262626"/>
          </a:solidFill>
          <a:latin typeface="+mn-lt"/>
          <a:ea typeface="+mn-ea"/>
          <a:cs typeface="+mn-cs"/>
        </a:defRPr>
      </a:lvl2pPr>
      <a:lvl3pPr marL="530225" indent="-163513" algn="l" rtl="0" eaLnBrk="1" fontAlgn="base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3pPr>
      <a:lvl4pPr marL="687388" indent="-171450" algn="l" rtl="0" eaLnBrk="1" fontAlgn="base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262626"/>
          </a:solidFill>
          <a:latin typeface="+mn-lt"/>
          <a:ea typeface="+mn-ea"/>
          <a:cs typeface="+mn-cs"/>
        </a:defRPr>
      </a:lvl4pPr>
      <a:lvl5pPr marL="857250" indent="-171450" algn="l" rtl="0" eaLnBrk="1" fontAlgn="base" hangingPunct="1">
        <a:lnSpc>
          <a:spcPct val="90000"/>
        </a:lnSpc>
        <a:spcBef>
          <a:spcPts val="200"/>
        </a:spcBef>
        <a:spcAft>
          <a:spcPts val="400"/>
        </a:spcAft>
        <a:buClr>
          <a:srgbClr val="FF0000"/>
        </a:buClr>
        <a:buFont typeface="Arial" panose="020B0604020202020204" pitchFamily="34" charset="0"/>
        <a:buChar char="•"/>
        <a:defRPr lang="en-US" sz="1200" kern="1200" dirty="0">
          <a:solidFill>
            <a:srgbClr val="262626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spc="60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hyperlink" Target="https://www.marinedatascience.co/software/index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marinedatascience.co/software/index.htm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www.marinedatascience.co/software/index.html" TargetMode="External"/><Relationship Id="rId7" Type="http://schemas.openxmlformats.org/officeDocument/2006/relationships/image" Target="../media/image7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sight.com/us/en/lib/software-detail/computer-software/command-expert-downloads-2151326.html" TargetMode="External"/><Relationship Id="rId2" Type="http://schemas.openxmlformats.org/officeDocument/2006/relationships/hyperlink" Target="https://github.com/fairdogJR/Segmented-memory-Automation-with-python-infiniium-scopes-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youtube.com/playlist?list=PLMFn2UaPBVfWVjCbQh_DsJknlwpVkiIhh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 Placeholder 3">
            <a:extLst>
              <a:ext uri="{FF2B5EF4-FFF2-40B4-BE49-F238E27FC236}">
                <a16:creationId xmlns:a16="http://schemas.microsoft.com/office/drawing/2014/main" id="{2C141BDA-FF69-AF5E-7F65-CC4849E59016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Tim Fairfield Senior Solutions Engineer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January 2026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8272491-9AEB-7545-ED4C-60F0974D13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53289" y="3438959"/>
            <a:ext cx="101854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ptos" panose="020B0004020202020204" pitchFamily="34" charset="0"/>
              </a:rPr>
              <a:t>Keysight Lunch and Learn 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ptos" panose="020B00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ptos" panose="020B0004020202020204" pitchFamily="34" charset="0"/>
              </a:rPr>
              <a:t>Automating High-Speed Digital Systems with Python: When, Why, and How?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C48C1-502D-9F8C-F5FB-E867AA11BF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AF36EF1-5B74-879A-982A-1016EDFB5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07" r="38275" b="6113"/>
          <a:stretch/>
        </p:blipFill>
        <p:spPr>
          <a:xfrm>
            <a:off x="9050338" y="962025"/>
            <a:ext cx="3141662" cy="5895975"/>
          </a:xfrm>
          <a:prstGeom prst="rect">
            <a:avLst/>
          </a:prstGeom>
        </p:spPr>
      </p:pic>
      <p:pic>
        <p:nvPicPr>
          <p:cNvPr id="10" name="Picture 9" descr="Frame">
            <a:extLst>
              <a:ext uri="{FF2B5EF4-FFF2-40B4-BE49-F238E27FC236}">
                <a16:creationId xmlns:a16="http://schemas.microsoft.com/office/drawing/2014/main" id="{2DF9EE0F-DDC0-6A95-9F89-B8DD825E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3" y="352425"/>
            <a:ext cx="1252537" cy="219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1C2203-9175-DA50-B15F-FA96797C0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Automating High-Speed Digital Systems with Python: When, Why, and How?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FD880-245C-64A5-B6EA-76D30E82B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Automating High-Speed Digital Systems with Python: When, Why, and How?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603A61-8716-785E-F4A0-7ED3A008D00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7031326" cy="72707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Ethernet is Most common, Check user guide or back panel for options </a:t>
            </a:r>
          </a:p>
          <a:p>
            <a:r>
              <a:rPr lang="en-US" dirty="0"/>
              <a:t>Pick 1 if an instrument has more than 1 interface and check if you need to turn the interface on in the instrument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346E6-7339-36A4-17F3-79980CCA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Connection Options</a:t>
            </a:r>
          </a:p>
        </p:txBody>
      </p:sp>
      <p:pic>
        <p:nvPicPr>
          <p:cNvPr id="7" name="Content Placeholder 6" descr="A back of a device&#10;&#10;AI-generated content may be incorrect.">
            <a:extLst>
              <a:ext uri="{FF2B5EF4-FFF2-40B4-BE49-F238E27FC236}">
                <a16:creationId xmlns:a16="http://schemas.microsoft.com/office/drawing/2014/main" id="{C5F67910-1DFF-2EB0-E1A5-B4A863194D2C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1" y="1736921"/>
            <a:ext cx="4413917" cy="207096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F668C-149B-03B7-57A5-ABF0B8550EEB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B2153-C7D2-39B5-9CDC-33FC5AAF7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794" y="255367"/>
            <a:ext cx="3154193" cy="3228062"/>
          </a:xfrm>
          <a:prstGeom prst="rect">
            <a:avLst/>
          </a:prstGeom>
        </p:spPr>
      </p:pic>
      <p:pic>
        <p:nvPicPr>
          <p:cNvPr id="17" name="Picture 16" descr="A close-up of a usb cable&#10;&#10;AI-generated content may be incorrect.">
            <a:extLst>
              <a:ext uri="{FF2B5EF4-FFF2-40B4-BE49-F238E27FC236}">
                <a16:creationId xmlns:a16="http://schemas.microsoft.com/office/drawing/2014/main" id="{4079E889-E447-CEC0-5A6B-6D45483C7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67" y="4389248"/>
            <a:ext cx="1486036" cy="1526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E3C00-DA32-8387-0FD8-225939D93DBC}"/>
              </a:ext>
            </a:extLst>
          </p:cNvPr>
          <p:cNvSpPr txBox="1"/>
          <p:nvPr/>
        </p:nvSpPr>
        <p:spPr>
          <a:xfrm>
            <a:off x="9948828" y="3916984"/>
            <a:ext cx="581891" cy="2924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50D4B-C918-E20E-B940-3EB0EF826B37}"/>
              </a:ext>
            </a:extLst>
          </p:cNvPr>
          <p:cNvSpPr txBox="1"/>
          <p:nvPr/>
        </p:nvSpPr>
        <p:spPr>
          <a:xfrm>
            <a:off x="4732316" y="4522208"/>
            <a:ext cx="581891" cy="2924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97B85B-759C-9349-3931-7C65A6673394}"/>
              </a:ext>
            </a:extLst>
          </p:cNvPr>
          <p:cNvGrpSpPr/>
          <p:nvPr/>
        </p:nvGrpSpPr>
        <p:grpSpPr>
          <a:xfrm>
            <a:off x="746045" y="4278399"/>
            <a:ext cx="2145246" cy="1637769"/>
            <a:chOff x="746045" y="4278399"/>
            <a:chExt cx="2145246" cy="1637769"/>
          </a:xfrm>
        </p:grpSpPr>
        <p:pic>
          <p:nvPicPr>
            <p:cNvPr id="15" name="Picture 14" descr="A close-up of a blue cable&#10;&#10;AI-generated content may be incorrect.">
              <a:extLst>
                <a:ext uri="{FF2B5EF4-FFF2-40B4-BE49-F238E27FC236}">
                  <a16:creationId xmlns:a16="http://schemas.microsoft.com/office/drawing/2014/main" id="{67E583E1-994C-4206-3096-FA8A2F18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45" y="4278399"/>
              <a:ext cx="2145246" cy="16377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D92FD-CDA5-29AA-253E-F2327E41B9BA}"/>
                </a:ext>
              </a:extLst>
            </p:cNvPr>
            <p:cNvSpPr txBox="1"/>
            <p:nvPr/>
          </p:nvSpPr>
          <p:spPr>
            <a:xfrm>
              <a:off x="1559625" y="4668449"/>
              <a:ext cx="581891" cy="292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LAN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1B7F88-68DE-F652-1331-D9252F0C7D2A}"/>
              </a:ext>
            </a:extLst>
          </p:cNvPr>
          <p:cNvGrpSpPr/>
          <p:nvPr/>
        </p:nvGrpSpPr>
        <p:grpSpPr>
          <a:xfrm>
            <a:off x="5775781" y="4278399"/>
            <a:ext cx="1842384" cy="1510408"/>
            <a:chOff x="5886452" y="2683742"/>
            <a:chExt cx="1842384" cy="1510408"/>
          </a:xfrm>
        </p:grpSpPr>
        <p:pic>
          <p:nvPicPr>
            <p:cNvPr id="6" name="Picture 5" descr="A close up of a blue and silver cable&#10;&#10;AI-generated content may be incorrect.">
              <a:extLst>
                <a:ext uri="{FF2B5EF4-FFF2-40B4-BE49-F238E27FC236}">
                  <a16:creationId xmlns:a16="http://schemas.microsoft.com/office/drawing/2014/main" id="{86B572F2-0C34-9AFE-E3BC-B7C5AFE35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52" y="2908213"/>
              <a:ext cx="1842384" cy="128593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F99945-9B6C-46A7-61B9-DECBC138DDD7}"/>
                </a:ext>
              </a:extLst>
            </p:cNvPr>
            <p:cNvSpPr txBox="1"/>
            <p:nvPr/>
          </p:nvSpPr>
          <p:spPr>
            <a:xfrm>
              <a:off x="6313713" y="2683742"/>
              <a:ext cx="763981" cy="292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RS232</a:t>
              </a:r>
            </a:p>
          </p:txBody>
        </p:sp>
      </p:grpSp>
      <p:pic>
        <p:nvPicPr>
          <p:cNvPr id="18" name="Picture 17" descr="A close-up of a computer equipment&#10;&#10;AI-generated content may be incorrect.">
            <a:extLst>
              <a:ext uri="{FF2B5EF4-FFF2-40B4-BE49-F238E27FC236}">
                <a16:creationId xmlns:a16="http://schemas.microsoft.com/office/drawing/2014/main" id="{4665A71F-7B31-AB9B-B314-4A68CD8BEA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26" y="3772080"/>
            <a:ext cx="4319908" cy="206595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9AEC197-0B73-0973-1BD4-33560039A279}"/>
              </a:ext>
            </a:extLst>
          </p:cNvPr>
          <p:cNvGrpSpPr/>
          <p:nvPr/>
        </p:nvGrpSpPr>
        <p:grpSpPr>
          <a:xfrm>
            <a:off x="3702456" y="4389248"/>
            <a:ext cx="1625940" cy="1526920"/>
            <a:chOff x="3702456" y="4389248"/>
            <a:chExt cx="1625940" cy="1526920"/>
          </a:xfrm>
        </p:grpSpPr>
        <p:pic>
          <p:nvPicPr>
            <p:cNvPr id="20" name="Picture 19" descr="A close-up of a usb cable&#10;&#10;AI-generated content may be incorrect.">
              <a:extLst>
                <a:ext uri="{FF2B5EF4-FFF2-40B4-BE49-F238E27FC236}">
                  <a16:creationId xmlns:a16="http://schemas.microsoft.com/office/drawing/2014/main" id="{34FC027C-7284-F119-B3D5-2D43EF72A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456" y="4389248"/>
              <a:ext cx="1486036" cy="15269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7EFD3D-FA01-C6EF-CF89-27DDAA96A9E3}"/>
                </a:ext>
              </a:extLst>
            </p:cNvPr>
            <p:cNvSpPr txBox="1"/>
            <p:nvPr/>
          </p:nvSpPr>
          <p:spPr>
            <a:xfrm>
              <a:off x="4746505" y="4522208"/>
              <a:ext cx="581891" cy="2924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USB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5AF270-0F6F-89CC-19D7-F5F208D4595D}"/>
              </a:ext>
            </a:extLst>
          </p:cNvPr>
          <p:cNvCxnSpPr>
            <a:cxnSpLocks/>
          </p:cNvCxnSpPr>
          <p:nvPr/>
        </p:nvCxnSpPr>
        <p:spPr>
          <a:xfrm flipV="1">
            <a:off x="2343150" y="3209925"/>
            <a:ext cx="1247775" cy="129294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B45079-77EC-BFBE-EFEA-B767B96B64CC}"/>
              </a:ext>
            </a:extLst>
          </p:cNvPr>
          <p:cNvCxnSpPr>
            <a:cxnSpLocks/>
          </p:cNvCxnSpPr>
          <p:nvPr/>
        </p:nvCxnSpPr>
        <p:spPr>
          <a:xfrm flipH="1" flipV="1">
            <a:off x="4038600" y="3162300"/>
            <a:ext cx="693716" cy="150614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5FC4B5-2F74-1F82-92A5-551E82C3EA10}"/>
              </a:ext>
            </a:extLst>
          </p:cNvPr>
          <p:cNvCxnSpPr>
            <a:cxnSpLocks/>
          </p:cNvCxnSpPr>
          <p:nvPr/>
        </p:nvCxnSpPr>
        <p:spPr>
          <a:xfrm flipH="1" flipV="1">
            <a:off x="4238625" y="2468752"/>
            <a:ext cx="6019800" cy="203411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38A7054-467A-AD7E-00E5-8653B774F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85" y="5935506"/>
            <a:ext cx="3364216" cy="6197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C6D7CE-A4DB-72BE-5034-263BAA8B2B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82" y="5801356"/>
            <a:ext cx="2359804" cy="8012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2C69946-9805-4E97-33B3-8551435D87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93" y="5877810"/>
            <a:ext cx="3361376" cy="6774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5E9D997-FB1F-2463-8E4C-E663A5D2B6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1" y="5877809"/>
            <a:ext cx="2116809" cy="8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27C3B2-F314-889B-4192-79247E1E0D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Simple process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1B0BE-BB5A-2AC3-50D2-176D064B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548640"/>
            <a:ext cx="10784840" cy="369332"/>
          </a:xfrm>
        </p:spPr>
        <p:txBody>
          <a:bodyPr/>
          <a:lstStyle/>
          <a:p>
            <a:r>
              <a:rPr lang="en-US" dirty="0"/>
              <a:t>General Workflow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3F2BC-F595-D0CE-4398-1E705DE8D2FC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23FA72-32AF-6B52-51C0-4E6508783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64" y="1200488"/>
            <a:ext cx="4668735" cy="198067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3FB039-D442-D0AC-2071-43B8311D3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60"/>
          <a:stretch/>
        </p:blipFill>
        <p:spPr>
          <a:xfrm>
            <a:off x="7281678" y="2030577"/>
            <a:ext cx="4071988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F96AD-D68B-6E7B-CCEE-9AE2331BD3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060" b="831"/>
          <a:stretch/>
        </p:blipFill>
        <p:spPr>
          <a:xfrm>
            <a:off x="248439" y="4053569"/>
            <a:ext cx="7156863" cy="1828800"/>
          </a:xfrm>
          <a:prstGeom prst="rect">
            <a:avLst/>
          </a:prstGeom>
        </p:spPr>
      </p:pic>
      <p:pic>
        <p:nvPicPr>
          <p:cNvPr id="10" name="Picture 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CE32A02-56A4-FF8A-2026-5FEC15FA6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20" y="4490960"/>
            <a:ext cx="2693693" cy="1917403"/>
          </a:xfrm>
          <a:prstGeom prst="rect">
            <a:avLst/>
          </a:prstGeom>
        </p:spPr>
      </p:pic>
      <p:pic>
        <p:nvPicPr>
          <p:cNvPr id="11" name="Content Placeholder 3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1FC5B96F-24D7-8322-A3C2-25C154E8C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27567" y="3891289"/>
            <a:ext cx="819246" cy="819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17DCBE-CDC3-766A-9E6B-438424A4AD86}"/>
              </a:ext>
            </a:extLst>
          </p:cNvPr>
          <p:cNvSpPr txBox="1"/>
          <p:nvPr/>
        </p:nvSpPr>
        <p:spPr>
          <a:xfrm>
            <a:off x="329424" y="1570549"/>
            <a:ext cx="2489200" cy="617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with IOLIBS (Connection Expert)</a:t>
            </a:r>
          </a:p>
          <a:p>
            <a:pPr algn="l"/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138492-5471-953C-C1A1-27713D06A700}"/>
              </a:ext>
            </a:extLst>
          </p:cNvPr>
          <p:cNvSpPr txBox="1"/>
          <p:nvPr/>
        </p:nvSpPr>
        <p:spPr>
          <a:xfrm>
            <a:off x="7703468" y="1633701"/>
            <a:ext cx="3909412" cy="3308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Sanity Check communication *IDN?</a:t>
            </a:r>
          </a:p>
          <a:p>
            <a:pPr algn="l"/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9CABAF8-EECF-6C39-7BE1-EB9AF18BFC2B}"/>
              </a:ext>
            </a:extLst>
          </p:cNvPr>
          <p:cNvSpPr/>
          <p:nvPr/>
        </p:nvSpPr>
        <p:spPr>
          <a:xfrm rot="1897205">
            <a:off x="6974251" y="1499349"/>
            <a:ext cx="685800" cy="549787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1C61F53-93AC-63C4-ED72-47160E90F8B9}"/>
              </a:ext>
            </a:extLst>
          </p:cNvPr>
          <p:cNvSpPr/>
          <p:nvPr/>
        </p:nvSpPr>
        <p:spPr>
          <a:xfrm rot="8713714">
            <a:off x="6132712" y="3403540"/>
            <a:ext cx="1130967" cy="549787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ABC3D5-00B9-EE72-B115-44C3BFD50EE3}"/>
              </a:ext>
            </a:extLst>
          </p:cNvPr>
          <p:cNvSpPr/>
          <p:nvPr/>
        </p:nvSpPr>
        <p:spPr>
          <a:xfrm rot="1797762">
            <a:off x="6972497" y="4296738"/>
            <a:ext cx="685800" cy="549787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99346-6A67-86A5-D3F9-2A5B6C2C388C}"/>
              </a:ext>
            </a:extLst>
          </p:cNvPr>
          <p:cNvSpPr txBox="1"/>
          <p:nvPr/>
        </p:nvSpPr>
        <p:spPr>
          <a:xfrm>
            <a:off x="206129" y="3676837"/>
            <a:ext cx="5512576" cy="3789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a sequence of commands (Command Expert)</a:t>
            </a:r>
          </a:p>
          <a:p>
            <a:pPr algn="l"/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3587B1-D9E5-7D14-1939-988D98181091}"/>
              </a:ext>
            </a:extLst>
          </p:cNvPr>
          <p:cNvSpPr txBox="1"/>
          <p:nvPr/>
        </p:nvSpPr>
        <p:spPr>
          <a:xfrm>
            <a:off x="7794064" y="4162220"/>
            <a:ext cx="2489200" cy="2841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Export to Python</a:t>
            </a:r>
          </a:p>
          <a:p>
            <a:pPr algn="l"/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" name="Picture 21" descr="A red and gold logo&#10;&#10;AI-generated content may be incorrect.">
            <a:extLst>
              <a:ext uri="{FF2B5EF4-FFF2-40B4-BE49-F238E27FC236}">
                <a16:creationId xmlns:a16="http://schemas.microsoft.com/office/drawing/2014/main" id="{8DF483CA-FBD2-79D6-7007-224A30559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36" y="4446137"/>
            <a:ext cx="959124" cy="977939"/>
          </a:xfrm>
          <a:prstGeom prst="rect">
            <a:avLst/>
          </a:prstGeom>
        </p:spPr>
      </p:pic>
      <p:pic>
        <p:nvPicPr>
          <p:cNvPr id="23" name="Picture 22" descr="A logo with arrows in a circle&#10;&#10;AI-generated content may be incorrect.">
            <a:extLst>
              <a:ext uri="{FF2B5EF4-FFF2-40B4-BE49-F238E27FC236}">
                <a16:creationId xmlns:a16="http://schemas.microsoft.com/office/drawing/2014/main" id="{784A0F6C-4A67-9596-4834-9CC018CFDA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299" y="487975"/>
            <a:ext cx="1002801" cy="977938"/>
          </a:xfrm>
          <a:prstGeom prst="rect">
            <a:avLst/>
          </a:prstGeom>
        </p:spPr>
      </p:pic>
      <p:pic>
        <p:nvPicPr>
          <p:cNvPr id="24" name="Content Placeholder 5" descr="A black electronic device with a screen&#10;&#10;AI-generated content may be incorrect.">
            <a:extLst>
              <a:ext uri="{FF2B5EF4-FFF2-40B4-BE49-F238E27FC236}">
                <a16:creationId xmlns:a16="http://schemas.microsoft.com/office/drawing/2014/main" id="{79B4AAFF-EDE8-C89E-83E7-8896308BF49C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4" y="2094605"/>
            <a:ext cx="2070914" cy="15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8845CA-7573-6508-AF41-27A94F1E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an MXR Infiniium Scope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A0C1-0747-89A5-110F-E8242EA164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92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46375-B3BE-C813-DB83-674C45B7C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2F474D-A7BD-2C13-858E-C1C1F7D972F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Walkthrough of a Risetime measurement Automation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9BCD7-AAB2-15E9-9291-D0A92C74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61A9C-A64E-9B1F-F8A1-B851DE00415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Content Placeholder 5" descr="A black electronic device with a screen&#10;&#10;AI-generated content may be incorrect.">
            <a:extLst>
              <a:ext uri="{FF2B5EF4-FFF2-40B4-BE49-F238E27FC236}">
                <a16:creationId xmlns:a16="http://schemas.microsoft.com/office/drawing/2014/main" id="{B6598D28-AD1C-F4AC-E30B-E3B909C2ECD9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04" y="1793020"/>
            <a:ext cx="3257717" cy="2387723"/>
          </a:xfrm>
          <a:prstGeom prst="rect">
            <a:avLst/>
          </a:prstGeom>
        </p:spPr>
      </p:pic>
      <p:pic>
        <p:nvPicPr>
          <p:cNvPr id="9" name="Picture 8" descr="A logo with arrows in a circle&#10;&#10;AI-generated content may be incorrect.">
            <a:extLst>
              <a:ext uri="{FF2B5EF4-FFF2-40B4-BE49-F238E27FC236}">
                <a16:creationId xmlns:a16="http://schemas.microsoft.com/office/drawing/2014/main" id="{EC8BC433-6BBE-509E-1786-B30FB261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958" y="2321662"/>
            <a:ext cx="1002801" cy="977938"/>
          </a:xfrm>
          <a:prstGeom prst="rect">
            <a:avLst/>
          </a:prstGeom>
        </p:spPr>
      </p:pic>
      <p:pic>
        <p:nvPicPr>
          <p:cNvPr id="11" name="Picture 10" descr="A red and gold logo&#10;&#10;AI-generated content may be incorrect.">
            <a:extLst>
              <a:ext uri="{FF2B5EF4-FFF2-40B4-BE49-F238E27FC236}">
                <a16:creationId xmlns:a16="http://schemas.microsoft.com/office/drawing/2014/main" id="{CF091A7B-2D3C-72B1-5FF7-1FE6B451A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03" y="2321661"/>
            <a:ext cx="959124" cy="977939"/>
          </a:xfrm>
          <a:prstGeom prst="rect">
            <a:avLst/>
          </a:prstGeom>
        </p:spPr>
      </p:pic>
      <p:pic>
        <p:nvPicPr>
          <p:cNvPr id="12" name="Content Placeholder 3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8EF510E1-ED78-20B2-2AB4-BABC8D0E0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87771" y="2401007"/>
            <a:ext cx="819246" cy="81924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7DD217E-1B7B-0CDF-AFFD-A3F6ABBEEAC9}"/>
              </a:ext>
            </a:extLst>
          </p:cNvPr>
          <p:cNvSpPr/>
          <p:nvPr/>
        </p:nvSpPr>
        <p:spPr>
          <a:xfrm>
            <a:off x="4308961" y="2490823"/>
            <a:ext cx="594360" cy="63961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8DC934B-C195-32BD-2F2D-862CB82761F0}"/>
              </a:ext>
            </a:extLst>
          </p:cNvPr>
          <p:cNvSpPr/>
          <p:nvPr/>
        </p:nvSpPr>
        <p:spPr>
          <a:xfrm>
            <a:off x="6464301" y="2490822"/>
            <a:ext cx="594360" cy="63961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159098F-398D-E54C-D3FD-D8013B215239}"/>
              </a:ext>
            </a:extLst>
          </p:cNvPr>
          <p:cNvSpPr/>
          <p:nvPr/>
        </p:nvSpPr>
        <p:spPr>
          <a:xfrm>
            <a:off x="8545029" y="2490821"/>
            <a:ext cx="594360" cy="63961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598997-6D7A-C7A6-2D13-4FF014E8D8C0}"/>
              </a:ext>
            </a:extLst>
          </p:cNvPr>
          <p:cNvSpPr/>
          <p:nvPr/>
        </p:nvSpPr>
        <p:spPr>
          <a:xfrm>
            <a:off x="1721041" y="4327215"/>
            <a:ext cx="1945640" cy="1328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Run Manual Steps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BDB6BA-4850-BDA4-ECC2-86DF81DFE849}"/>
              </a:ext>
            </a:extLst>
          </p:cNvPr>
          <p:cNvSpPr/>
          <p:nvPr/>
        </p:nvSpPr>
        <p:spPr>
          <a:xfrm>
            <a:off x="4923868" y="4255151"/>
            <a:ext cx="1560979" cy="14724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Connection,</a:t>
            </a:r>
          </a:p>
          <a:p>
            <a:pPr algn="ctr"/>
            <a:r>
              <a:rPr lang="en-US" dirty="0"/>
              <a:t>Interactive IO,</a:t>
            </a:r>
          </a:p>
          <a:p>
            <a:pPr algn="ctr"/>
            <a:r>
              <a:rPr lang="en-US" dirty="0"/>
              <a:t>IO Monitor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C7206-49B9-D151-D143-318803965255}"/>
              </a:ext>
            </a:extLst>
          </p:cNvPr>
          <p:cNvSpPr/>
          <p:nvPr/>
        </p:nvSpPr>
        <p:spPr>
          <a:xfrm>
            <a:off x="7053581" y="4255151"/>
            <a:ext cx="1486368" cy="14724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Commands,</a:t>
            </a:r>
          </a:p>
          <a:p>
            <a:pPr algn="ctr"/>
            <a:r>
              <a:rPr lang="en-US" dirty="0"/>
              <a:t>Sequencing,</a:t>
            </a:r>
          </a:p>
          <a:p>
            <a:pPr algn="ctr"/>
            <a:r>
              <a:rPr lang="en-US" dirty="0"/>
              <a:t>Profiling,</a:t>
            </a:r>
          </a:p>
          <a:p>
            <a:pPr algn="ctr"/>
            <a:r>
              <a:rPr lang="en-US" dirty="0"/>
              <a:t>Exporting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0F2EDA-5B47-1421-55F6-B00558A6B86B}"/>
              </a:ext>
            </a:extLst>
          </p:cNvPr>
          <p:cNvSpPr/>
          <p:nvPr/>
        </p:nvSpPr>
        <p:spPr>
          <a:xfrm>
            <a:off x="9108683" y="4255151"/>
            <a:ext cx="1486368" cy="14724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12524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EE03E-EEB5-8441-D14A-652BC14ACE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run through the steps manually at the scope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35F45F-28DB-F599-7460-1F6CF4B4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your first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A03AF-3CC9-78A3-2AF6-79B13F4E054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103" y="1956816"/>
            <a:ext cx="3648297" cy="3784600"/>
          </a:xfrm>
        </p:spPr>
        <p:txBody>
          <a:bodyPr/>
          <a:lstStyle/>
          <a:p>
            <a:r>
              <a:rPr lang="en-US" dirty="0"/>
              <a:t>Goal: </a:t>
            </a:r>
            <a:r>
              <a:rPr lang="en-US" u="sng" dirty="0"/>
              <a:t>Make a risetime measurement on MXR scope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dirty="0"/>
              <a:t>Default setup</a:t>
            </a:r>
          </a:p>
          <a:p>
            <a:pPr lvl="1"/>
            <a:r>
              <a:rPr lang="en-US" dirty="0"/>
              <a:t>Set input impedance</a:t>
            </a:r>
          </a:p>
          <a:p>
            <a:pPr lvl="1"/>
            <a:r>
              <a:rPr lang="en-US" dirty="0" err="1"/>
              <a:t>Autoscale</a:t>
            </a:r>
            <a:endParaRPr lang="en-US" dirty="0"/>
          </a:p>
          <a:p>
            <a:pPr lvl="1"/>
            <a:r>
              <a:rPr lang="en-US" dirty="0"/>
              <a:t>Add Risetime measurement</a:t>
            </a:r>
          </a:p>
          <a:p>
            <a:pPr lvl="1"/>
            <a:r>
              <a:rPr lang="en-US" dirty="0"/>
              <a:t>Press Single Acquisition </a:t>
            </a:r>
          </a:p>
          <a:p>
            <a:r>
              <a:rPr lang="en-US" dirty="0"/>
              <a:t>Remember: Automation is a sequence of something you would do manually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36986A-006B-B409-E9CF-3302A2F8B5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9E999-766A-32E3-DF08-BC5B2675B5DB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C8C5B1-1172-8B14-5D8E-AE89A195F88A}"/>
              </a:ext>
            </a:extLst>
          </p:cNvPr>
          <p:cNvSpPr/>
          <p:nvPr/>
        </p:nvSpPr>
        <p:spPr>
          <a:xfrm>
            <a:off x="9011920" y="228473"/>
            <a:ext cx="2189480" cy="119146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Video demo</a:t>
            </a:r>
          </a:p>
          <a:p>
            <a:pPr algn="ctr"/>
            <a:r>
              <a:rPr lang="en-US" dirty="0" err="1"/>
              <a:t>Mxr</a:t>
            </a:r>
            <a:r>
              <a:rPr lang="en-US" dirty="0"/>
              <a:t> Scope interface </a:t>
            </a:r>
          </a:p>
          <a:p>
            <a:pPr algn="ctr"/>
            <a:r>
              <a:rPr lang="en-US" dirty="0"/>
              <a:t>Manual steps</a:t>
            </a:r>
          </a:p>
        </p:txBody>
      </p:sp>
      <p:pic>
        <p:nvPicPr>
          <p:cNvPr id="8" name="2025-05-15_13-27-31">
            <a:hlinkClick r:id="" action="ppaction://media"/>
            <a:extLst>
              <a:ext uri="{FF2B5EF4-FFF2-40B4-BE49-F238E27FC236}">
                <a16:creationId xmlns:a16="http://schemas.microsoft.com/office/drawing/2014/main" id="{1AD78AAD-CF9C-3AFD-CA90-03786C4F8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4884" y="1421293"/>
            <a:ext cx="7693260" cy="45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0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80A580-CA25-B0FE-A56F-90310DCE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Libraries Connection Expert checking connection (localhost)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0834F-FF55-32AE-BB3F-C97AA3513ED4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82C1D5-F748-F73B-E8CC-A045A4A6458C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5" y="1269642"/>
            <a:ext cx="7726089" cy="4952844"/>
          </a:xfr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5F0B17-5239-BEB1-E0AA-61B777D94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820159"/>
            <a:ext cx="4218216" cy="256210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955DFA-33EE-AD4C-19E0-5AF24410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81" y="1825616"/>
            <a:ext cx="4071988" cy="2562110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B5180B2-1718-C1D4-3385-67293338C4B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5800" y="941388"/>
            <a:ext cx="10515600" cy="3968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*IDN? Should always be your first command, sanity check for send and reads and make sure you are controlling the right instrument.</a:t>
            </a:r>
          </a:p>
        </p:txBody>
      </p:sp>
    </p:spTree>
    <p:extLst>
      <p:ext uri="{BB962C8B-B14F-4D97-AF65-F5344CB8AC3E}">
        <p14:creationId xmlns:p14="http://schemas.microsoft.com/office/powerpoint/2010/main" val="143107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DC84FC-AF24-436B-DF66-D502EADD3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8" y="917972"/>
            <a:ext cx="10734897" cy="585294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9D567E-706E-C70B-09CC-19D11FA9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38" y="388072"/>
            <a:ext cx="10515600" cy="369332"/>
          </a:xfrm>
        </p:spPr>
        <p:txBody>
          <a:bodyPr/>
          <a:lstStyle/>
          <a:p>
            <a:r>
              <a:rPr lang="en-US" dirty="0"/>
              <a:t>Command Expert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1FFA5-F9FE-AE47-E6AC-73EBF1FB54B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12553-0304-DA3F-AF6A-351FB10B2B30}"/>
              </a:ext>
            </a:extLst>
          </p:cNvPr>
          <p:cNvSpPr/>
          <p:nvPr/>
        </p:nvSpPr>
        <p:spPr>
          <a:xfrm>
            <a:off x="575063" y="3216113"/>
            <a:ext cx="864523" cy="4710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Instrument Panel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0175BC-5944-82CB-BE87-06F3451AB0D7}"/>
              </a:ext>
            </a:extLst>
          </p:cNvPr>
          <p:cNvSpPr/>
          <p:nvPr/>
        </p:nvSpPr>
        <p:spPr>
          <a:xfrm>
            <a:off x="3174077" y="1699728"/>
            <a:ext cx="864523" cy="4710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Command Panel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75997-63CF-1852-DF0E-BF3931A248C7}"/>
              </a:ext>
            </a:extLst>
          </p:cNvPr>
          <p:cNvSpPr/>
          <p:nvPr/>
        </p:nvSpPr>
        <p:spPr>
          <a:xfrm>
            <a:off x="9120249" y="1432531"/>
            <a:ext cx="1555667" cy="91086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Documentation / command selection</a:t>
            </a:r>
          </a:p>
          <a:p>
            <a:pPr algn="ctr"/>
            <a:r>
              <a:rPr lang="en-US" sz="1200" dirty="0"/>
              <a:t>Panel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A17E-CD22-38C1-B368-15FF728D3E45}"/>
              </a:ext>
            </a:extLst>
          </p:cNvPr>
          <p:cNvSpPr/>
          <p:nvPr/>
        </p:nvSpPr>
        <p:spPr>
          <a:xfrm>
            <a:off x="5943600" y="5203553"/>
            <a:ext cx="1069770" cy="613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Sequencer</a:t>
            </a:r>
          </a:p>
          <a:p>
            <a:pPr algn="ctr"/>
            <a:r>
              <a:rPr lang="en-US" sz="1200" dirty="0"/>
              <a:t>Panel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6630D5C-FBCF-F748-42D5-D1DAF8312C63}"/>
              </a:ext>
            </a:extLst>
          </p:cNvPr>
          <p:cNvSpPr/>
          <p:nvPr/>
        </p:nvSpPr>
        <p:spPr>
          <a:xfrm>
            <a:off x="2216726" y="3619994"/>
            <a:ext cx="894608" cy="811481"/>
          </a:xfrm>
          <a:prstGeom prst="wedgeRoundRectCallout">
            <a:avLst>
              <a:gd name="adj1" fmla="val -77913"/>
              <a:gd name="adj2" fmla="val 105427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Instrument under control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A011A16E-DA24-EFDB-4C56-8BC345E905C6}"/>
              </a:ext>
            </a:extLst>
          </p:cNvPr>
          <p:cNvSpPr/>
          <p:nvPr/>
        </p:nvSpPr>
        <p:spPr>
          <a:xfrm>
            <a:off x="9072156" y="3619992"/>
            <a:ext cx="894608" cy="811481"/>
          </a:xfrm>
          <a:prstGeom prst="wedgeRoundRectCallout">
            <a:avLst>
              <a:gd name="adj1" fmla="val -77913"/>
              <a:gd name="adj2" fmla="val 105427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Query Results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63E79BAC-B72F-52B5-5A36-E7DE5A4A5C89}"/>
              </a:ext>
            </a:extLst>
          </p:cNvPr>
          <p:cNvSpPr/>
          <p:nvPr/>
        </p:nvSpPr>
        <p:spPr>
          <a:xfrm>
            <a:off x="4852258" y="3619993"/>
            <a:ext cx="894608" cy="811481"/>
          </a:xfrm>
          <a:prstGeom prst="wedgeRoundRectCallout">
            <a:avLst>
              <a:gd name="adj1" fmla="val -77913"/>
              <a:gd name="adj2" fmla="val 105427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4183328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C97987-A9F6-F903-A32A-5182286D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Code from Command Expert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54DEEAE-081A-AA35-9F24-37C2769D7F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15257-557C-F6FD-E158-B71791EB159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AA7EFE-25BA-FF81-4A08-3E64ED5EA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2" y="2062219"/>
            <a:ext cx="2203563" cy="3060857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631DD0-DFE7-933D-B4A6-D4D3619AD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91" y="1396296"/>
            <a:ext cx="4864925" cy="449906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9C30C8-754C-E6DF-1157-59B2CCAA1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48" y="1745673"/>
            <a:ext cx="3994338" cy="3693951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1A0E82C-E2EC-827A-C5F3-7B5BF88BDBE4}"/>
              </a:ext>
            </a:extLst>
          </p:cNvPr>
          <p:cNvSpPr/>
          <p:nvPr/>
        </p:nvSpPr>
        <p:spPr>
          <a:xfrm>
            <a:off x="2272608" y="3157594"/>
            <a:ext cx="594360" cy="63961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2F2015C-1649-9525-7BD3-AB37D7239885}"/>
              </a:ext>
            </a:extLst>
          </p:cNvPr>
          <p:cNvSpPr/>
          <p:nvPr/>
        </p:nvSpPr>
        <p:spPr>
          <a:xfrm>
            <a:off x="6520406" y="3157593"/>
            <a:ext cx="594360" cy="63961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5D1E1C-FE6D-3283-E3FE-1EB9035CE012}"/>
              </a:ext>
            </a:extLst>
          </p:cNvPr>
          <p:cNvSpPr/>
          <p:nvPr/>
        </p:nvSpPr>
        <p:spPr>
          <a:xfrm>
            <a:off x="7414161" y="1579418"/>
            <a:ext cx="2727366" cy="43147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6498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D02403-DE63-107C-8DEA-56AE6983193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4847" y="676424"/>
            <a:ext cx="10515600" cy="395674"/>
          </a:xfrm>
        </p:spPr>
        <p:txBody>
          <a:bodyPr/>
          <a:lstStyle/>
          <a:p>
            <a:r>
              <a:rPr lang="en-US" dirty="0"/>
              <a:t>Use Command expert to get the Instrument object created then Glue in your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9A202-21F1-976B-99AD-D074FF4E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97" y="353029"/>
            <a:ext cx="10515600" cy="369332"/>
          </a:xfrm>
        </p:spPr>
        <p:txBody>
          <a:bodyPr/>
          <a:lstStyle/>
          <a:p>
            <a:r>
              <a:rPr lang="en-US" dirty="0"/>
              <a:t>How to Convert SCPI Recorded to Python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F7237-8FC9-893A-5D37-2225025F689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104" y="1956816"/>
            <a:ext cx="3200400" cy="3784600"/>
          </a:xfrm>
        </p:spPr>
        <p:txBody>
          <a:bodyPr/>
          <a:lstStyle/>
          <a:p>
            <a:r>
              <a:rPr lang="en-US" dirty="0"/>
              <a:t>Create a simple sequence in Command expert that includes </a:t>
            </a:r>
          </a:p>
          <a:p>
            <a:pPr lvl="1"/>
            <a:r>
              <a:rPr lang="en-US" dirty="0"/>
              <a:t>a command</a:t>
            </a:r>
          </a:p>
          <a:p>
            <a:pPr lvl="1"/>
            <a:r>
              <a:rPr lang="en-US" dirty="0"/>
              <a:t>a prompt</a:t>
            </a:r>
          </a:p>
          <a:p>
            <a:r>
              <a:rPr lang="en-US" dirty="0"/>
              <a:t>Export to Python</a:t>
            </a:r>
          </a:p>
          <a:p>
            <a:r>
              <a:rPr lang="en-US" dirty="0"/>
              <a:t>Apply the appropriate command or prompt format to the raw SCPI (copy/paste)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E8876-40AC-AD77-6CAF-E9A842001C64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A blue and white striped background&#10;&#10;AI-generated content may be incorrect.">
            <a:extLst>
              <a:ext uri="{FF2B5EF4-FFF2-40B4-BE49-F238E27FC236}">
                <a16:creationId xmlns:a16="http://schemas.microsoft.com/office/drawing/2014/main" id="{9AA8D7C0-5320-5431-D717-5B4FFB8A9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1" y="1040703"/>
            <a:ext cx="6273823" cy="111837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DDAEB33-690D-F0A7-77D7-A9534CC5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880" y="2198410"/>
            <a:ext cx="7889040" cy="44299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59AF83-12AA-22D3-6D25-6296848E7D3F}"/>
              </a:ext>
            </a:extLst>
          </p:cNvPr>
          <p:cNvCxnSpPr>
            <a:cxnSpLocks/>
          </p:cNvCxnSpPr>
          <p:nvPr/>
        </p:nvCxnSpPr>
        <p:spPr>
          <a:xfrm flipH="1">
            <a:off x="5989320" y="4628276"/>
            <a:ext cx="3378200" cy="92964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FAFEDF-6358-B240-1E37-746D1D181B90}"/>
              </a:ext>
            </a:extLst>
          </p:cNvPr>
          <p:cNvCxnSpPr/>
          <p:nvPr/>
        </p:nvCxnSpPr>
        <p:spPr>
          <a:xfrm flipH="1">
            <a:off x="5481320" y="5505807"/>
            <a:ext cx="4074160" cy="29972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A98758-29AB-06D0-2922-A1F852078239}"/>
              </a:ext>
            </a:extLst>
          </p:cNvPr>
          <p:cNvCxnSpPr/>
          <p:nvPr/>
        </p:nvCxnSpPr>
        <p:spPr>
          <a:xfrm flipH="1">
            <a:off x="8331200" y="1417320"/>
            <a:ext cx="1930400" cy="31496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B1C09D-F51F-1943-ACD7-1BC3145B3F8A}"/>
              </a:ext>
            </a:extLst>
          </p:cNvPr>
          <p:cNvCxnSpPr/>
          <p:nvPr/>
        </p:nvCxnSpPr>
        <p:spPr>
          <a:xfrm flipH="1">
            <a:off x="8153400" y="1808480"/>
            <a:ext cx="2804160" cy="14833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116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90F1BE-16C9-D0B8-B680-BA9E8765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Coding options: Manually Converting SCPI to Python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B453D9-A35C-41D1-DA60-6833A21BBE8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C17C5-A5D2-7C8D-D8F7-8D8573BD537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6ADAB-C556-4C94-89EE-7FDAEB284BC7}"/>
              </a:ext>
            </a:extLst>
          </p:cNvPr>
          <p:cNvSpPr txBox="1"/>
          <p:nvPr/>
        </p:nvSpPr>
        <p:spPr>
          <a:xfrm>
            <a:off x="-2387600" y="1172657"/>
            <a:ext cx="3943350" cy="488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B81D53-E4D6-A4DB-44B8-D0D4C3973F5C}"/>
              </a:ext>
            </a:extLst>
          </p:cNvPr>
          <p:cNvGrpSpPr/>
          <p:nvPr/>
        </p:nvGrpSpPr>
        <p:grpSpPr>
          <a:xfrm>
            <a:off x="685800" y="1669963"/>
            <a:ext cx="7935539" cy="1157367"/>
            <a:chOff x="102579" y="4214789"/>
            <a:chExt cx="7935539" cy="11573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E61320-ADB2-D9C4-47A8-04FB250C2BB8}"/>
                </a:ext>
              </a:extLst>
            </p:cNvPr>
            <p:cNvSpPr/>
            <p:nvPr/>
          </p:nvSpPr>
          <p:spPr>
            <a:xfrm>
              <a:off x="102579" y="4214789"/>
              <a:ext cx="7122334" cy="64633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:</a:t>
              </a:r>
              <a:r>
                <a:rPr lang="en-US" sz="3600" b="1" cap="none" spc="0" dirty="0" err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OUTPut:STATe</a:t>
              </a:r>
              <a:r>
                <a:rPr lang="en-US" sz="36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rPr>
                <a:t> 'M1.DataOut1’,1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F2FF70-04BC-BDCA-03A9-9BC2E9D93EF5}"/>
                </a:ext>
              </a:extLst>
            </p:cNvPr>
            <p:cNvSpPr/>
            <p:nvPr/>
          </p:nvSpPr>
          <p:spPr>
            <a:xfrm>
              <a:off x="207128" y="4845797"/>
              <a:ext cx="7830990" cy="46166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M8070B.write</a:t>
              </a:r>
              <a:r>
                <a:rPr lang="en-US" sz="2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(":</a:t>
              </a:r>
              <a:r>
                <a:rPr lang="en-US" sz="2400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OUTPut:STATe</a:t>
              </a:r>
              <a:r>
                <a:rPr lang="en-US" sz="2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 'M1.DataOut1’,1</a:t>
              </a: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")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0AD7EC3-EEFD-EDDB-BC83-FDC4A4F4C64B}"/>
                </a:ext>
              </a:extLst>
            </p:cNvPr>
            <p:cNvSpPr/>
            <p:nvPr/>
          </p:nvSpPr>
          <p:spPr>
            <a:xfrm>
              <a:off x="2768600" y="5228356"/>
              <a:ext cx="4768850" cy="143800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C204C1E-24DA-881A-BB20-B0721DA94749}"/>
                </a:ext>
              </a:extLst>
            </p:cNvPr>
            <p:cNvCxnSpPr/>
            <p:nvPr/>
          </p:nvCxnSpPr>
          <p:spPr>
            <a:xfrm>
              <a:off x="393700" y="4630097"/>
              <a:ext cx="2374900" cy="389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884BC3B-1723-BCF0-279D-C1EC3810D013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7224913" y="4537955"/>
              <a:ext cx="198059" cy="4150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58C9A3-CA74-FAC5-D95C-598FF7413DC2}"/>
              </a:ext>
            </a:extLst>
          </p:cNvPr>
          <p:cNvGrpSpPr/>
          <p:nvPr/>
        </p:nvGrpSpPr>
        <p:grpSpPr>
          <a:xfrm>
            <a:off x="591047" y="3671813"/>
            <a:ext cx="8680581" cy="1855868"/>
            <a:chOff x="-217665" y="4214789"/>
            <a:chExt cx="8680581" cy="114264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5E84A61-62FB-1271-0B03-D4013F76CD87}"/>
                </a:ext>
              </a:extLst>
            </p:cNvPr>
            <p:cNvSpPr/>
            <p:nvPr/>
          </p:nvSpPr>
          <p:spPr>
            <a:xfrm>
              <a:off x="102579" y="4214789"/>
              <a:ext cx="7122334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/>
                </a:rPr>
                <a:t>:</a:t>
              </a:r>
              <a:r>
                <a:rPr lang="en-US" sz="3600" b="1" cap="none" spc="0" dirty="0" err="1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/>
                </a:rPr>
                <a:t>OUTPut:STATe</a:t>
              </a:r>
              <a:r>
                <a:rPr lang="en-US" sz="36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/>
                </a:rPr>
                <a:t>? 'M1.DataOut1'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29EAB5-B763-0CB4-B510-7FE076384149}"/>
                </a:ext>
              </a:extLst>
            </p:cNvPr>
            <p:cNvSpPr/>
            <p:nvPr/>
          </p:nvSpPr>
          <p:spPr>
            <a:xfrm>
              <a:off x="-217665" y="4845797"/>
              <a:ext cx="8680581" cy="51164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Value=M8070B.query</a:t>
              </a: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  <a:sym typeface="Wingdings" panose="05000000000000000000" pitchFamily="2" charset="2"/>
                </a:rPr>
                <a:t>(</a:t>
              </a:r>
              <a:r>
                <a:rPr lang="en-US" sz="2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"</a:t>
              </a:r>
              <a:r>
                <a:rPr lang="en-US" sz="2400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OUTPut:STATe</a:t>
              </a:r>
              <a:r>
                <a:rPr lang="en-US" sz="24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? 'M1.DataOut1’ “</a:t>
              </a: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print(</a:t>
              </a:r>
              <a:r>
                <a:rPr lang="en-US" sz="24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f“Output</a:t>
              </a: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 state={Value}”)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DCB30D-1500-4BFF-8FA5-0514469A5194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" y="4745477"/>
              <a:ext cx="2229829" cy="2235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454BE9B-18AF-5DF3-ECD7-C785FEF321CD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7224913" y="4537955"/>
              <a:ext cx="198059" cy="4150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720D093-D31C-C2FD-1D20-FADD7C4946FB}"/>
              </a:ext>
            </a:extLst>
          </p:cNvPr>
          <p:cNvSpPr/>
          <p:nvPr/>
        </p:nvSpPr>
        <p:spPr>
          <a:xfrm>
            <a:off x="9740900" y="1906763"/>
            <a:ext cx="1720850" cy="746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69E5FEE-EAD0-8D9E-491F-25C3F78C5B50}"/>
              </a:ext>
            </a:extLst>
          </p:cNvPr>
          <p:cNvSpPr/>
          <p:nvPr/>
        </p:nvSpPr>
        <p:spPr>
          <a:xfrm>
            <a:off x="9740900" y="4022071"/>
            <a:ext cx="1720850" cy="746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2589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7F56FC-B639-2624-0F74-3FFB8204E3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Instrumentation Automation is a vast world, This will help you get started!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2C3B14-9974-F7DF-4392-BD99FA47735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3557" y="1536700"/>
            <a:ext cx="10640085" cy="3784600"/>
          </a:xfrm>
        </p:spPr>
        <p:txBody>
          <a:bodyPr/>
          <a:lstStyle/>
          <a:p>
            <a:r>
              <a:rPr lang="en-US" dirty="0"/>
              <a:t>This Presentation focused on a few digital products (Scope and Bert) but applies to all product lines (RF, Power supply) and even other instruments in the industry</a:t>
            </a:r>
          </a:p>
          <a:p>
            <a:r>
              <a:rPr lang="en-US" dirty="0"/>
              <a:t>Demonstrates how to get started, how to initially test communication, Keysight  toolsets and procedures to get code running quickly and reliably</a:t>
            </a:r>
          </a:p>
          <a:p>
            <a:r>
              <a:rPr lang="en-US" dirty="0"/>
              <a:t>Focuses on SCPI calls using Python programming using </a:t>
            </a:r>
            <a:r>
              <a:rPr lang="en-US" dirty="0" err="1"/>
              <a:t>Pyvisa</a:t>
            </a:r>
            <a:r>
              <a:rPr lang="en-US" dirty="0"/>
              <a:t>, There are many other ways to program (</a:t>
            </a:r>
            <a:r>
              <a:rPr lang="en-US" dirty="0" err="1"/>
              <a:t>Matlab</a:t>
            </a:r>
            <a:r>
              <a:rPr lang="en-US" dirty="0"/>
              <a:t>, C/C++ C#, IVI, .NET) however this is the predominant method of programming we see used daily in major companies today. </a:t>
            </a:r>
          </a:p>
          <a:p>
            <a:r>
              <a:rPr lang="en-US" dirty="0"/>
              <a:t>Uses these tools to show you how to “fish for yourself”</a:t>
            </a:r>
          </a:p>
          <a:p>
            <a:r>
              <a:rPr lang="en-US" dirty="0"/>
              <a:t>Use AI to speed up coding and assist you along the way</a:t>
            </a:r>
          </a:p>
          <a:p>
            <a:r>
              <a:rPr lang="en-US" dirty="0"/>
              <a:t>Issues that may crop up and solutions to avoid these issues </a:t>
            </a:r>
          </a:p>
          <a:p>
            <a:r>
              <a:rPr lang="en-US" dirty="0"/>
              <a:t>Get started now , whatever your coding level is.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D3E187-AADD-9C18-B950-AC3739F4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Premise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C8F2D-BD13-B761-DD9E-F4629780BDC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1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89E04D-674A-0A01-3F6C-8E0BA09B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try it out</a:t>
            </a:r>
            <a:br>
              <a:rPr lang="en-US" dirty="0"/>
            </a:br>
            <a:r>
              <a:rPr lang="en-US" dirty="0"/>
              <a:t>(Walkthrough of MXR Risetime)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219E2-2BE5-58C9-46A4-4F8A630D3F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A2674F8-3A8D-5441-A767-7F7F7CA3D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585" y="1701909"/>
            <a:ext cx="581904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93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9B84C2-4814-FF79-B617-06286FF4AA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5104151" cy="39567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Give it a copy of your code , give it  context, and iterate (you may not get the desired results right away)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9BEE4-D747-F941-C2D0-1CAD6472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AI to assist In Making a Simple GUI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9CDD3-C66C-6226-7BC2-E2088F70732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2257" y="1714825"/>
            <a:ext cx="4638897" cy="4048661"/>
          </a:xfrm>
        </p:spPr>
        <p:txBody>
          <a:bodyPr/>
          <a:lstStyle/>
          <a:p>
            <a:r>
              <a:rPr lang="en-US" dirty="0"/>
              <a:t>Prompt: “make this a gui , create a button that every time pressed  the SINGLE command is executed and the results update in a text box below after each press. Make sure the text fits in the box “ &lt;&lt;and copy in code&gt;&gt;</a:t>
            </a:r>
          </a:p>
          <a:p>
            <a:r>
              <a:rPr lang="en-US" dirty="0"/>
              <a:t>Follow up prompt: “make the display of text wider and allow scrolling also </a:t>
            </a:r>
            <a:r>
              <a:rPr lang="en-US" dirty="0" err="1"/>
              <a:t>dont</a:t>
            </a:r>
            <a:r>
              <a:rPr lang="en-US" dirty="0"/>
              <a:t> display the acquire button until setup is complete”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follow up Prompt: “append new results to end instead of overwriting”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926A2-0EA8-B318-D3CB-B9D66B6EB6F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160161" y="247650"/>
            <a:ext cx="4638897" cy="422339"/>
          </a:xfrm>
        </p:spPr>
        <p:txBody>
          <a:bodyPr/>
          <a:lstStyle/>
          <a:p>
            <a:r>
              <a:rPr lang="fr-FR" dirty="0"/>
              <a:t>simple_risetime_hsds_gui_version.py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DDC99-F244-E0DA-8B99-14F028BDB5D8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C9D502-2351-7ABA-6D3B-1A4C86C8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17" y="917972"/>
            <a:ext cx="5880241" cy="2800813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51D1AE-B31C-2DCF-C235-48B52889C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80" y="3758218"/>
            <a:ext cx="4355276" cy="25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77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DF56E-C73D-348D-B344-0E413201E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D78A5E-4F3D-D5CD-D7AA-3F12F2B9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2 </a:t>
            </a:r>
            <a:br>
              <a:rPr lang="en-US" dirty="0"/>
            </a:br>
            <a:r>
              <a:rPr lang="en-US" dirty="0"/>
              <a:t>Lets try out the final Code</a:t>
            </a:r>
            <a:br>
              <a:rPr lang="en-US" dirty="0"/>
            </a:br>
            <a:r>
              <a:rPr lang="en-US" dirty="0"/>
              <a:t>(running the Gui App)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D426C-D208-5B89-26E5-D9660A40C0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5763813-7A6E-CB7C-87A6-BFB6BCB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" y="2280553"/>
            <a:ext cx="5071769" cy="3027181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8C79ECB-34E3-89F1-AB88-4FB5A00B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46" y="1830100"/>
            <a:ext cx="7895238" cy="4047619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9FEF9E5-C249-FB2B-9F9B-8FDFDE596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219" y="192047"/>
            <a:ext cx="2886865" cy="190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4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65A740-B84A-858B-4070-79947B35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A5712-1971-2986-DDEE-5D7469C263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17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8FBEF5-1875-C129-D807-572A66A7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Waveform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ECF1F-B936-796B-3AA0-F1A86863C4A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Using python Matplotlib and extracting and scaling waveform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F8C705-7AD9-848B-1E06-AEB46914073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5800" y="1759537"/>
            <a:ext cx="3152997" cy="3784600"/>
          </a:xfrm>
        </p:spPr>
        <p:txBody>
          <a:bodyPr/>
          <a:lstStyle/>
          <a:p>
            <a:pPr marL="0" algn="l" rtl="0" eaLnBrk="1" fontAlgn="b" latinLnBrk="0" hangingPunct="1"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Autoscale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b" latinLnBrk="0" hangingPunct="1"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*OPC?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b" latinLnBrk="0" hangingPunct="1"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:Single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b" latinLnBrk="0" hangingPunct="1"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WAVeform:POINts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1000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b" latinLnBrk="0" hangingPunct="1"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WAVeform:SOURce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CHAN1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b" latinLnBrk="0" hangingPunct="1"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WAVeform:FORMat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ASCii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b" latinLnBrk="0" hangingPunct="1"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WAVeform:PREamble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en-US" sz="1800" dirty="0">
              <a:latin typeface="Arial" panose="020B0604020202020204" pitchFamily="34" charset="0"/>
            </a:endParaRPr>
          </a:p>
          <a:p>
            <a:pPr marL="0" algn="l" rtl="0" eaLnBrk="1" fontAlgn="b" latinLnBrk="0" hangingPunct="1">
              <a:buNone/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sz="1800" b="0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WAVeform:DATA</a:t>
            </a: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20784-B219-3420-05F7-05A86BAE27C4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EBE48D2-A03D-9B40-82AB-5AD0E287A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22" y="1337506"/>
            <a:ext cx="6836678" cy="2219854"/>
          </a:xfrm>
          <a:prstGeom prst="rect">
            <a:avLst/>
          </a:prstGeom>
        </p:spPr>
      </p:pic>
      <p:pic>
        <p:nvPicPr>
          <p:cNvPr id="18" name="Picture 1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3D113D1-39D2-29B3-2B31-4210467F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35" y="3611623"/>
            <a:ext cx="4504762" cy="2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05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DC31B4-5286-B480-B96B-6373054F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408413"/>
            <a:ext cx="73510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Demo 3 Downloading and Plotting Scope Captured Waveform Data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AFD09-872B-FADE-8C91-B257BE3DFF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159B5FAC-AAEE-7B6D-50FF-07240A1BA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65" y="53222"/>
            <a:ext cx="3595700" cy="2385178"/>
          </a:xfrm>
          <a:prstGeom prst="rect">
            <a:avLst/>
          </a:prstGeom>
        </p:spPr>
      </p:pic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1185F1-F3D6-F4A5-05B7-BD99031BC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05" y="1733976"/>
            <a:ext cx="6038095" cy="4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07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1B0B58-4E90-8C6C-4296-8CD38EDE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and testing code without an Instrument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2D5BD-C9D2-7316-D83B-B5E482832A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6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9EBA04-6F40-63DE-844B-473E4D3403C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Many Keysight Instruments have SCPI recorders,  M8070B and </a:t>
            </a:r>
            <a:r>
              <a:rPr lang="en-US" dirty="0" err="1"/>
              <a:t>FlexDCA</a:t>
            </a:r>
            <a:r>
              <a:rPr lang="en-US" dirty="0"/>
              <a:t>  shown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1AD591-AE95-BEDE-7650-C942FE9E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Instruments with SCPI Recorders (takes pain out of looking things up)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7907C-1A24-2A17-12B2-602935219D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4544F-0511-42B4-1F7F-1928DBEE4CD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DD405-5912-A977-2D00-306545A408A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AB65A3-C1E8-64C0-139C-EC3A9B19D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799065"/>
            <a:ext cx="5235100" cy="3942351"/>
          </a:xfrm>
          <a:prstGeom prst="rect">
            <a:avLst/>
          </a:prstGeom>
        </p:spPr>
      </p:pic>
      <p:pic>
        <p:nvPicPr>
          <p:cNvPr id="12" name="Picture 11" descr="A screenshot of a video recorder&#10;&#10;AI-generated content may be incorrect.">
            <a:extLst>
              <a:ext uri="{FF2B5EF4-FFF2-40B4-BE49-F238E27FC236}">
                <a16:creationId xmlns:a16="http://schemas.microsoft.com/office/drawing/2014/main" id="{D828E5FB-362D-0C43-328E-A897B99EC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8305"/>
            <a:ext cx="5073018" cy="38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3D1E6-6DCD-A65B-27EF-DCF66ED8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916A2B-70D6-D5E3-6102-FE057DB7EE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Using SCPI recorder and AI to quickly Generate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40FF11-E229-C644-D6FD-CD889D95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in offline Mode (When no instrument is available)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89F49-F632-6691-F447-22A268F2020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2" name="Content Placeholder 3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C763D02-06C6-FF3C-FEB3-48A63AEEF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10553" y="2340439"/>
            <a:ext cx="819246" cy="81924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1B38728-F4D9-15F8-B6AF-27E6CA279CF0}"/>
              </a:ext>
            </a:extLst>
          </p:cNvPr>
          <p:cNvSpPr/>
          <p:nvPr/>
        </p:nvSpPr>
        <p:spPr>
          <a:xfrm>
            <a:off x="4308961" y="2490823"/>
            <a:ext cx="594360" cy="63961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75D173-E273-A0AA-B891-0188FFBD6A85}"/>
              </a:ext>
            </a:extLst>
          </p:cNvPr>
          <p:cNvSpPr/>
          <p:nvPr/>
        </p:nvSpPr>
        <p:spPr>
          <a:xfrm>
            <a:off x="6464301" y="2490822"/>
            <a:ext cx="594360" cy="63961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95AB2DD-A7DF-59A6-A002-40DDC6024AC5}"/>
              </a:ext>
            </a:extLst>
          </p:cNvPr>
          <p:cNvSpPr/>
          <p:nvPr/>
        </p:nvSpPr>
        <p:spPr>
          <a:xfrm>
            <a:off x="8545029" y="2490821"/>
            <a:ext cx="594360" cy="63961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3CF3D4-2B39-05C8-E5CD-6CC704C3EE06}"/>
              </a:ext>
            </a:extLst>
          </p:cNvPr>
          <p:cNvSpPr/>
          <p:nvPr/>
        </p:nvSpPr>
        <p:spPr>
          <a:xfrm>
            <a:off x="1380320" y="4327215"/>
            <a:ext cx="1945640" cy="1328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Run Offline mode,</a:t>
            </a:r>
          </a:p>
          <a:p>
            <a:pPr algn="ctr"/>
            <a:r>
              <a:rPr lang="en-US" dirty="0"/>
              <a:t>Walk through Steps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DAC2CA-D3FA-08A6-05C4-B35FCA01EA51}"/>
              </a:ext>
            </a:extLst>
          </p:cNvPr>
          <p:cNvSpPr/>
          <p:nvPr/>
        </p:nvSpPr>
        <p:spPr>
          <a:xfrm>
            <a:off x="4923868" y="4255151"/>
            <a:ext cx="1560979" cy="14724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Obtain Address from Flex DCA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461B2A-1F5F-E8B7-EA0E-817D65A33F45}"/>
              </a:ext>
            </a:extLst>
          </p:cNvPr>
          <p:cNvSpPr/>
          <p:nvPr/>
        </p:nvSpPr>
        <p:spPr>
          <a:xfrm>
            <a:off x="7053581" y="4255151"/>
            <a:ext cx="1486368" cy="14724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Use SCPI Recorder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DF294E-C166-F83B-60F7-D4B3A7086309}"/>
              </a:ext>
            </a:extLst>
          </p:cNvPr>
          <p:cNvSpPr/>
          <p:nvPr/>
        </p:nvSpPr>
        <p:spPr>
          <a:xfrm>
            <a:off x="10525196" y="4265601"/>
            <a:ext cx="1486368" cy="14724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Python Code</a:t>
            </a:r>
          </a:p>
        </p:txBody>
      </p:sp>
      <p:pic>
        <p:nvPicPr>
          <p:cNvPr id="7" name="Graphic 6" descr="Woman holding a laptop">
            <a:extLst>
              <a:ext uri="{FF2B5EF4-FFF2-40B4-BE49-F238E27FC236}">
                <a16:creationId xmlns:a16="http://schemas.microsoft.com/office/drawing/2014/main" id="{5DFD07CF-18B7-27D2-9A34-5971C99F4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7913" y="2225544"/>
            <a:ext cx="1205151" cy="122448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846FED-6315-F281-A184-A042FD78609F}"/>
              </a:ext>
            </a:extLst>
          </p:cNvPr>
          <p:cNvSpPr/>
          <p:nvPr/>
        </p:nvSpPr>
        <p:spPr>
          <a:xfrm>
            <a:off x="10359303" y="2517981"/>
            <a:ext cx="594360" cy="63961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223DCC-1A4E-E9C7-22A6-4FC577838FE6}"/>
              </a:ext>
            </a:extLst>
          </p:cNvPr>
          <p:cNvSpPr/>
          <p:nvPr/>
        </p:nvSpPr>
        <p:spPr>
          <a:xfrm>
            <a:off x="8836696" y="4265601"/>
            <a:ext cx="1486368" cy="14724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Prompt AI to convert SCPI to Python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93E86D-B2B0-3B24-B3A8-ABB7A4D25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964" y="2340439"/>
            <a:ext cx="1426945" cy="905483"/>
          </a:xfrm>
          <a:prstGeom prst="rect">
            <a:avLst/>
          </a:prstGeom>
        </p:spPr>
      </p:pic>
      <p:pic>
        <p:nvPicPr>
          <p:cNvPr id="36" name="Content Placeholder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95ECF5-F690-110F-B6BC-7EACE2E19C9F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91" y="1850969"/>
            <a:ext cx="3653099" cy="1890718"/>
          </a:xfrm>
        </p:spPr>
      </p:pic>
      <p:pic>
        <p:nvPicPr>
          <p:cNvPr id="40" name="Picture 39" descr="A close up of a logo&#10;&#10;AI-generated content may be incorrect.">
            <a:extLst>
              <a:ext uri="{FF2B5EF4-FFF2-40B4-BE49-F238E27FC236}">
                <a16:creationId xmlns:a16="http://schemas.microsoft.com/office/drawing/2014/main" id="{3CE14733-DB9A-82AE-8481-47D74E6DA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92" y="2394857"/>
            <a:ext cx="1300588" cy="1034143"/>
          </a:xfrm>
          <a:prstGeom prst="rect">
            <a:avLst/>
          </a:prstGeom>
        </p:spPr>
      </p:pic>
      <p:pic>
        <p:nvPicPr>
          <p:cNvPr id="42" name="Picture 41" descr="A close up of a logo&#10;&#10;AI-generated content may be incorrect.">
            <a:extLst>
              <a:ext uri="{FF2B5EF4-FFF2-40B4-BE49-F238E27FC236}">
                <a16:creationId xmlns:a16="http://schemas.microsoft.com/office/drawing/2014/main" id="{AA593C89-73D9-8444-9F4E-8A70B8C714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91" y="1872995"/>
            <a:ext cx="422402" cy="33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8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75B3B-BF60-C802-689C-A2D2F5C0C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1FF0B4-93C0-9605-B06C-A6BC0B4F7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15" y="1087164"/>
            <a:ext cx="3877514" cy="1325563"/>
          </a:xfrm>
        </p:spPr>
        <p:txBody>
          <a:bodyPr>
            <a:noAutofit/>
          </a:bodyPr>
          <a:lstStyle/>
          <a:p>
            <a:br>
              <a:rPr lang="en-US" sz="2800" dirty="0"/>
            </a:br>
            <a:r>
              <a:rPr lang="en-US" sz="2800" dirty="0"/>
              <a:t>Offline Testing</a:t>
            </a:r>
            <a:br>
              <a:rPr lang="en-US" sz="2800" dirty="0"/>
            </a:br>
            <a:r>
              <a:rPr lang="en-US" sz="2400" dirty="0"/>
              <a:t>When you have no physical instrument, You can still run code</a:t>
            </a:r>
            <a:br>
              <a:rPr lang="en-US" sz="2400" dirty="0"/>
            </a:br>
            <a:r>
              <a:rPr lang="en-US" sz="2400" dirty="0"/>
              <a:t>(Lets run generated code on Flex DCA Offline)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D0DF3-CC97-0CCE-4195-C900E2B22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281F3D-6FC6-9519-A5EE-A38F3CAE2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81" y="91014"/>
            <a:ext cx="7014853" cy="6675972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8E6649-FA3B-5B6D-AFB3-56AAC2C93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1" y="3533461"/>
            <a:ext cx="4124083" cy="30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9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F35108-3628-6373-0129-6D9AB892E8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Python.org/downloads  Python v3.12 or higher recommended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E9323D-7309-383C-D672-C06BA5C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Prerequsite</a:t>
            </a:r>
            <a:r>
              <a:rPr lang="en-US" dirty="0"/>
              <a:t> Install Python 3.12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30C6C-DA81-8EAB-80EA-B3897A906F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426" y="1303013"/>
            <a:ext cx="2776450" cy="3784600"/>
          </a:xfrm>
        </p:spPr>
        <p:txBody>
          <a:bodyPr/>
          <a:lstStyle/>
          <a:p>
            <a:r>
              <a:rPr lang="en-US" sz="1400" dirty="0"/>
              <a:t>Install Python 3.12, </a:t>
            </a:r>
          </a:p>
          <a:p>
            <a:r>
              <a:rPr lang="en-US" sz="1400" dirty="0"/>
              <a:t>add to environment variables PATH (this makes package installing and running code much easier)</a:t>
            </a:r>
          </a:p>
          <a:p>
            <a:r>
              <a:rPr lang="en-US" sz="1400" dirty="0"/>
              <a:t>Make sure to download the 64 bit version </a:t>
            </a:r>
          </a:p>
          <a:p>
            <a:r>
              <a:rPr lang="en-US" sz="1400" dirty="0"/>
              <a:t>IDLE is the default programming editor but I prefer either Visual Studio code Or </a:t>
            </a:r>
            <a:r>
              <a:rPr lang="en-US" sz="1400" dirty="0" err="1"/>
              <a:t>Pycharm</a:t>
            </a:r>
            <a:r>
              <a:rPr lang="en-US" sz="1400" dirty="0"/>
              <a:t> as they are more powerful debug tools</a:t>
            </a:r>
          </a:p>
          <a:p>
            <a:r>
              <a:rPr lang="en-US" sz="1400" dirty="0"/>
              <a:t>Install the package </a:t>
            </a:r>
            <a:r>
              <a:rPr lang="en-US" sz="1400" dirty="0" err="1"/>
              <a:t>pyvisa</a:t>
            </a:r>
            <a:r>
              <a:rPr lang="en-US" sz="1400" dirty="0"/>
              <a:t> from command line “pip install </a:t>
            </a:r>
            <a:r>
              <a:rPr lang="en-US" sz="1400" dirty="0" err="1"/>
              <a:t>pyvisa</a:t>
            </a:r>
            <a:r>
              <a:rPr lang="en-US" sz="1400" dirty="0"/>
              <a:t>”</a:t>
            </a:r>
          </a:p>
          <a:p>
            <a:r>
              <a:rPr lang="en-US" sz="1400" dirty="0"/>
              <a:t>Verify PYVISA is installed . From interactive mode  “import </a:t>
            </a:r>
            <a:r>
              <a:rPr lang="en-US" sz="1400" dirty="0" err="1"/>
              <a:t>pyvisa</a:t>
            </a:r>
            <a:r>
              <a:rPr lang="en-US" sz="1400" dirty="0"/>
              <a:t>”</a:t>
            </a:r>
          </a:p>
          <a:p>
            <a:r>
              <a:rPr lang="en-US" sz="1400" dirty="0"/>
              <a:t>Run a basic Hello World make sure things are running</a:t>
            </a:r>
          </a:p>
          <a:p>
            <a:endParaRPr lang="en-US" sz="1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A3D56A-B5AA-B10A-4281-7DF455A93F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23262" y="1337505"/>
            <a:ext cx="5711635" cy="488912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68579-8884-3697-A579-E88BF28156F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" name="python312install">
            <a:hlinkClick r:id="" action="ppaction://media"/>
            <a:extLst>
              <a:ext uri="{FF2B5EF4-FFF2-40B4-BE49-F238E27FC236}">
                <a16:creationId xmlns:a16="http://schemas.microsoft.com/office/drawing/2014/main" id="{21C5B86F-1FCA-E074-87DD-72489DC87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4004" y="1417807"/>
            <a:ext cx="8464570" cy="47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0D1283-D592-70F6-49C2-45FAEDD84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instruments have specific commands for checking readiness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43CDB-EB0E-C5E0-203A-A192524E9C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5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FC18F2-7E43-CDCF-C972-95EB9C48A0F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Some operations take a long time to execute, if not handled correctly can be extremely frustrating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DCF5C5-8A71-DDE6-76DE-29244E60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244155"/>
            <a:ext cx="10515600" cy="738664"/>
          </a:xfrm>
        </p:spPr>
        <p:txBody>
          <a:bodyPr/>
          <a:lstStyle/>
          <a:p>
            <a:r>
              <a:rPr lang="en-US" dirty="0"/>
              <a:t>The M8040 and similar Bert series has some unique challenges with Timing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E6F16-451E-8710-2D6F-E6E3BB9D19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4903" y="1536700"/>
            <a:ext cx="5548423" cy="3784600"/>
          </a:xfrm>
        </p:spPr>
        <p:txBody>
          <a:bodyPr/>
          <a:lstStyle/>
          <a:p>
            <a:r>
              <a:rPr lang="en-US" dirty="0"/>
              <a:t>*RST (reset or hard reset)</a:t>
            </a:r>
          </a:p>
          <a:p>
            <a:r>
              <a:rPr lang="en-US" dirty="0"/>
              <a:t>Changing Clock Speeds</a:t>
            </a:r>
          </a:p>
          <a:p>
            <a:r>
              <a:rPr lang="en-US" dirty="0"/>
              <a:t>Interference sources changing values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07C057-8CAB-4F8C-A5DE-D9D977C4839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40276" y="1536700"/>
            <a:ext cx="6126274" cy="1669034"/>
          </a:xfrm>
        </p:spPr>
        <p:txBody>
          <a:bodyPr/>
          <a:lstStyle/>
          <a:p>
            <a:r>
              <a:rPr lang="en-US" dirty="0"/>
              <a:t>It is imperative to have a reliable method to know when the BERT is finished setting up and is ready.</a:t>
            </a:r>
          </a:p>
          <a:p>
            <a:r>
              <a:rPr lang="en-US" dirty="0"/>
              <a:t>OPC? Operation Complete works well as a blocking statement for Scopes but not here. </a:t>
            </a:r>
          </a:p>
          <a:p>
            <a:r>
              <a:rPr lang="en-US" dirty="0"/>
              <a:t>The best to way to deal with this is to poll for </a:t>
            </a:r>
            <a:r>
              <a:rPr lang="en-US" dirty="0" err="1"/>
              <a:t>Dataout</a:t>
            </a:r>
            <a:r>
              <a:rPr lang="en-US" dirty="0"/>
              <a:t> ready. </a:t>
            </a:r>
          </a:p>
          <a:p>
            <a:r>
              <a:rPr lang="en-US" dirty="0"/>
              <a:t>This is an Instrument Specific recommendation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24889-A9CB-25E9-E5BC-66D6F37993D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5" name="Picture 1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6BD15C0-034E-3F06-EA57-65A9ACECD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009502"/>
            <a:ext cx="3777743" cy="101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905A8B-B0B8-1EF6-3E92-9A6F9DA6387A}"/>
              </a:ext>
            </a:extLst>
          </p:cNvPr>
          <p:cNvSpPr txBox="1"/>
          <p:nvPr/>
        </p:nvSpPr>
        <p:spPr>
          <a:xfrm>
            <a:off x="876300" y="4323188"/>
            <a:ext cx="11201400" cy="18101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while True:</a:t>
            </a:r>
          </a:p>
          <a:p>
            <a:pPr>
              <a:lnSpc>
                <a:spcPts val="2025"/>
              </a:lnSpc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status = int(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instr.query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(':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STATus:INSTrument:RUN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 "M1.DataOut1"').strip())</a:t>
            </a:r>
          </a:p>
          <a:p>
            <a:pPr>
              <a:lnSpc>
                <a:spcPts val="2025"/>
              </a:lnSpc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print(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f"Polling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DataOut1 ready status: {status}")</a:t>
            </a:r>
          </a:p>
          <a:p>
            <a:pPr>
              <a:lnSpc>
                <a:spcPts val="2025"/>
              </a:lnSpc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status == 1:</a:t>
            </a:r>
          </a:p>
          <a:p>
            <a:pPr>
              <a:lnSpc>
                <a:spcPts val="2025"/>
              </a:lnSpc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print("Instrument is ready.")</a:t>
            </a:r>
          </a:p>
          <a:p>
            <a:pPr>
              <a:lnSpc>
                <a:spcPts val="2025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break</a:t>
            </a:r>
          </a:p>
          <a:p>
            <a:pPr algn="l"/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48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A5EC6-0785-5D2E-DE8D-B70EA6D6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2 instruments at the same time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C99D3-741A-0105-E78E-8193F0D76D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84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88A5F9-8F7C-253B-1683-393DB78F8F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85997" y="917972"/>
            <a:ext cx="10515600" cy="395674"/>
          </a:xfrm>
        </p:spPr>
        <p:txBody>
          <a:bodyPr/>
          <a:lstStyle/>
          <a:p>
            <a:r>
              <a:rPr lang="en-US" dirty="0"/>
              <a:t>Defining our second program: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632B0-63AD-699D-98B6-09B9A285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second instrument to your automation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F49D2-BFA8-8392-044F-2151512338C2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423870" y="1289306"/>
            <a:ext cx="10643616" cy="3785616"/>
          </a:xfrm>
        </p:spPr>
        <p:txBody>
          <a:bodyPr/>
          <a:lstStyle/>
          <a:p>
            <a:r>
              <a:rPr lang="en-US" sz="1600" dirty="0">
                <a:highlight>
                  <a:srgbClr val="FFFF00"/>
                </a:highlight>
              </a:rPr>
              <a:t>We will Use M8040 and set 1 frequency in the M8070A Software</a:t>
            </a:r>
          </a:p>
          <a:p>
            <a:r>
              <a:rPr lang="en-US" sz="1600" dirty="0"/>
              <a:t>Set default timeout to 10 seconds</a:t>
            </a:r>
          </a:p>
          <a:p>
            <a:r>
              <a:rPr lang="en-US" sz="1600" dirty="0"/>
              <a:t>*IDN?  Sanity check </a:t>
            </a:r>
            <a:r>
              <a:rPr lang="en-US" sz="1600" dirty="0">
                <a:highlight>
                  <a:srgbClr val="FFFF00"/>
                </a:highlight>
              </a:rPr>
              <a:t>and also do this for the M8040A</a:t>
            </a:r>
          </a:p>
          <a:p>
            <a:r>
              <a:rPr lang="en-US" sz="1600" dirty="0"/>
              <a:t>Report instruments installed options *OPT?</a:t>
            </a:r>
          </a:p>
          <a:p>
            <a:r>
              <a:rPr lang="en-US" sz="1600" dirty="0"/>
              <a:t>Default Setup *RST</a:t>
            </a:r>
          </a:p>
          <a:p>
            <a:r>
              <a:rPr lang="en-US" sz="1600" dirty="0">
                <a:highlight>
                  <a:srgbClr val="FFFF00"/>
                </a:highlight>
              </a:rPr>
              <a:t>Setup first frequency M8040A</a:t>
            </a:r>
          </a:p>
          <a:p>
            <a:r>
              <a:rPr lang="en-US" sz="1600" dirty="0" err="1"/>
              <a:t>Autoscale</a:t>
            </a:r>
            <a:endParaRPr lang="en-US" sz="1600" dirty="0"/>
          </a:p>
          <a:p>
            <a:r>
              <a:rPr lang="en-US" sz="1600" dirty="0"/>
              <a:t>Measure Frequency, Report it </a:t>
            </a:r>
          </a:p>
          <a:p>
            <a:r>
              <a:rPr lang="en-US" sz="1600" dirty="0">
                <a:highlight>
                  <a:srgbClr val="FFFF00"/>
                </a:highlight>
              </a:rPr>
              <a:t>Change clock frequency on M8040A</a:t>
            </a:r>
          </a:p>
          <a:p>
            <a:r>
              <a:rPr lang="en-US" sz="1600" dirty="0" err="1">
                <a:highlight>
                  <a:srgbClr val="FFFF00"/>
                </a:highlight>
              </a:rPr>
              <a:t>Autoscale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>
                <a:highlight>
                  <a:srgbClr val="FFFF00"/>
                </a:highlight>
              </a:rPr>
              <a:t>Measure New Frequency, Report it </a:t>
            </a:r>
          </a:p>
          <a:p>
            <a:r>
              <a:rPr lang="en-US" sz="1600" dirty="0"/>
              <a:t>Export sequence as Python Code </a:t>
            </a:r>
          </a:p>
          <a:p>
            <a:r>
              <a:rPr lang="en-US" sz="1600" dirty="0"/>
              <a:t>Execute from Python IDE</a:t>
            </a:r>
          </a:p>
          <a:p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87E42-EC5E-D7FA-722A-B12FDE3894A0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A computer and computer monitors&#10;&#10;AI-generated content may be incorrect.">
            <a:extLst>
              <a:ext uri="{FF2B5EF4-FFF2-40B4-BE49-F238E27FC236}">
                <a16:creationId xmlns:a16="http://schemas.microsoft.com/office/drawing/2014/main" id="{0E1B24D8-9A4C-06D9-C674-52E5F126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91" y="1914447"/>
            <a:ext cx="4972306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5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802A-7B15-33E9-9360-94322C70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D53E010-9FA3-E581-AB82-DB86947CB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8" y="942114"/>
            <a:ext cx="4802325" cy="575015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8091C5-7F85-7689-B1DD-A6135DCC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9" y="31960"/>
            <a:ext cx="7419586" cy="769379"/>
          </a:xfrm>
        </p:spPr>
        <p:txBody>
          <a:bodyPr>
            <a:noAutofit/>
          </a:bodyPr>
          <a:lstStyle/>
          <a:p>
            <a:r>
              <a:rPr lang="en-US" sz="2400" dirty="0"/>
              <a:t>A quick Look: Automating 2 Instruments MXR , M8040A, Note each unique resource name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215DB-4221-8101-0827-D2FDBBC2D5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0CD9D2F-0846-527D-C6D4-033E74310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84" y="577155"/>
            <a:ext cx="4207016" cy="5703690"/>
          </a:xfrm>
          <a:prstGeom prst="rect">
            <a:avLst/>
          </a:prstGeom>
        </p:spPr>
      </p:pic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4D93D1EB-01D6-4DAF-78DB-3C86106DC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60" y="975973"/>
            <a:ext cx="3824225" cy="1668753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D1CEDC-0A71-0854-D49B-378C3A4BD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60" y="2940528"/>
            <a:ext cx="3824225" cy="24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85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ACA511B-4D5C-E77D-9F86-96E061E9EF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4B048F-E6B0-BA3D-2B7F-3B214AC7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453DAAE-C9A3-7C59-CECE-62E2B162DFF4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456363"/>
            <a:ext cx="4114800" cy="1539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1A9B50AD-E8BB-B964-8C6A-CB6EAB79D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134989"/>
              </p:ext>
            </p:extLst>
          </p:nvPr>
        </p:nvGraphicFramePr>
        <p:xfrm>
          <a:off x="694944" y="1957388"/>
          <a:ext cx="10643616" cy="37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7449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AD92B-1168-D9F4-00D9-EA64C8CECC1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</p:spPr>
        <p:txBody>
          <a:bodyPr>
            <a:normAutofit/>
          </a:bodyPr>
          <a:lstStyle/>
          <a:p>
            <a:r>
              <a:rPr lang="en-US" dirty="0"/>
              <a:t>“But it worked last week”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42537-96F1-F881-5FB3-BA8516C9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</p:spPr>
        <p:txBody>
          <a:bodyPr wrap="square" anchor="t">
            <a:normAutofit/>
          </a:bodyPr>
          <a:lstStyle/>
          <a:p>
            <a:r>
              <a:rPr lang="en-US" sz="2200"/>
              <a:t>Be aware that in a busy lab , LAN may slow down with multiple instruments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BBF722C-EDCC-7D73-4E8E-296AF3794992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456363"/>
            <a:ext cx="4114800" cy="1539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EEC66C6-90E9-0955-5937-C762AC124EB3}"/>
              </a:ext>
            </a:extLst>
          </p:cNvPr>
          <p:cNvGraphicFramePr>
            <a:graphicFrameLocks noGrp="1"/>
          </p:cNvGraphicFramePr>
          <p:nvPr>
            <p:ph sz="quarter" idx="34"/>
            <p:extLst>
              <p:ext uri="{D42A27DB-BD31-4B8C-83A1-F6EECF244321}">
                <p14:modId xmlns:p14="http://schemas.microsoft.com/office/powerpoint/2010/main" val="3135496610"/>
              </p:ext>
            </p:extLst>
          </p:nvPr>
        </p:nvGraphicFramePr>
        <p:xfrm>
          <a:off x="694944" y="1957388"/>
          <a:ext cx="10643616" cy="37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4956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A38258-F904-37B5-87E7-ECCD4148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23" r="29376" b="-1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D65C06-33BC-7CF8-3D78-F3F94648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5029200" cy="36933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Summary: Think Like you are at the Bench!!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20B5C27-79E5-EAA5-6939-00CD028C585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5029200" cy="39567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3251F-552E-AB89-F44F-B723591FCA7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104" y="1676400"/>
            <a:ext cx="5036829" cy="37846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</a:rPr>
              <a:t>Automation = Manual Process, Scripted</a:t>
            </a:r>
            <a:br>
              <a:rPr lang="en-US" sz="1100" b="0" i="0">
                <a:effectLst/>
              </a:rPr>
            </a:br>
            <a:r>
              <a:rPr lang="en-US" sz="1100" b="0" i="0">
                <a:effectLst/>
              </a:rPr>
              <a:t>You're replicating what you'd normally do by hand—just in code.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</a:rPr>
              <a:t>Plan the Sequence</a:t>
            </a:r>
            <a:br>
              <a:rPr lang="en-US" sz="1100" b="0" i="0">
                <a:effectLst/>
              </a:rPr>
            </a:br>
            <a:r>
              <a:rPr lang="en-US" sz="1100" b="0" i="0">
                <a:effectLst/>
              </a:rPr>
              <a:t>Set up instruments in the right order: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</a:rPr>
              <a:t>Arm the oscilloscope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</a:rPr>
              <a:t>Prepare the DMM (if used)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</a:rPr>
              <a:t>Set voltage/current limits on the power supply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</a:rPr>
              <a:t>Power on the supply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</a:rPr>
              <a:t>Synchronize Actions</a:t>
            </a:r>
            <a:br>
              <a:rPr lang="en-US" sz="1100" b="0" i="0">
                <a:effectLst/>
              </a:rPr>
            </a:br>
            <a:r>
              <a:rPr lang="en-US" sz="1100" b="0" i="0">
                <a:effectLst/>
              </a:rPr>
              <a:t>Timing matters—just like at the bench, everything must be ready before powering up.</a:t>
            </a:r>
          </a:p>
          <a:p>
            <a:pPr lvl="2">
              <a:spcAft>
                <a:spcPts val="600"/>
              </a:spcAft>
            </a:pPr>
            <a:r>
              <a:rPr lang="en-US" sz="1100"/>
              <a:t>You may have to wait until an instrument has executed a command (</a:t>
            </a:r>
            <a:r>
              <a:rPr lang="en-US" sz="1100" err="1"/>
              <a:t>Autoscale</a:t>
            </a:r>
            <a:r>
              <a:rPr lang="en-US" sz="1100"/>
              <a:t> may take a few seconds to complete)</a:t>
            </a:r>
            <a:endParaRPr lang="en-US" sz="1100" b="0" i="0">
              <a:effectLst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0" i="0">
                <a:effectLst/>
              </a:rPr>
              <a:t>Understand Before You Automate</a:t>
            </a:r>
            <a:br>
              <a:rPr lang="en-US" sz="1100" b="0" i="0">
                <a:effectLst/>
              </a:rPr>
            </a:br>
            <a:r>
              <a:rPr lang="en-US" sz="1100" b="0" i="0">
                <a:effectLst/>
              </a:rPr>
              <a:t>Know the manual process well—it’s the foundation for reliable automation.</a:t>
            </a:r>
          </a:p>
          <a:p>
            <a:endParaRPr lang="en-US" sz="110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5150BBB-B4AF-DE73-3C7B-13C8E606BCB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1905000" y="6456363"/>
            <a:ext cx="4114800" cy="1539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50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B0219-15C3-135C-C1F4-629CD2CA8E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102F58-9607-B140-B039-48940318E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Where to get Code , commands and Snippets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6331B-3B70-50F7-2AFA-9E3F4145B350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r>
              <a:rPr lang="en-US" dirty="0"/>
              <a:t>Command expert</a:t>
            </a:r>
          </a:p>
          <a:p>
            <a:r>
              <a:rPr lang="en-US" dirty="0"/>
              <a:t>Programmers reference for the product</a:t>
            </a:r>
          </a:p>
          <a:p>
            <a:r>
              <a:rPr lang="en-US" dirty="0"/>
              <a:t>Example code</a:t>
            </a:r>
          </a:p>
          <a:p>
            <a:r>
              <a:rPr lang="en-US" dirty="0" err="1"/>
              <a:t>Scpi</a:t>
            </a:r>
            <a:r>
              <a:rPr lang="en-US" dirty="0"/>
              <a:t> recorders if the instrument supports it</a:t>
            </a:r>
          </a:p>
          <a:p>
            <a:r>
              <a:rPr lang="en-US" dirty="0"/>
              <a:t>Porting code found on the web.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E5561-3A33-81DF-97D9-65D8A01380C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0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2506-ED80-C450-B4C4-30B4FF22DC1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61315" y="5957428"/>
            <a:ext cx="10640085" cy="3784600"/>
          </a:xfrm>
        </p:spPr>
        <p:txBody>
          <a:bodyPr>
            <a:normAutofit/>
          </a:bodyPr>
          <a:lstStyle/>
          <a:p>
            <a:r>
              <a:rPr lang="en-US" sz="1800" b="1" dirty="0"/>
              <a:t>Takeaway:</a:t>
            </a:r>
            <a:r>
              <a:rPr lang="en-US" sz="1800" dirty="0"/>
              <a:t> AI handles the statistical </a:t>
            </a:r>
            <a:r>
              <a:rPr lang="en-US" sz="1800" i="1" dirty="0"/>
              <a:t>drudgery</a:t>
            </a:r>
            <a:r>
              <a:rPr lang="en-US" sz="1800" dirty="0"/>
              <a:t>. You provide the </a:t>
            </a:r>
            <a:r>
              <a:rPr lang="en-US" sz="1800" b="1" dirty="0"/>
              <a:t>Judgment, Quality, and Purpose.</a:t>
            </a:r>
            <a:endParaRPr lang="en-US" sz="1800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B9E58-CBF2-5D42-0837-D7D5BF45CF8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A4A935-C377-D74D-8F65-C976F7FB14C7}"/>
              </a:ext>
            </a:extLst>
          </p:cNvPr>
          <p:cNvGraphicFramePr>
            <a:graphicFrameLocks noGrp="1"/>
          </p:cNvGraphicFramePr>
          <p:nvPr/>
        </p:nvGraphicFramePr>
        <p:xfrm>
          <a:off x="1168615" y="1500051"/>
          <a:ext cx="8627652" cy="4414896"/>
        </p:xfrm>
        <a:graphic>
          <a:graphicData uri="http://schemas.openxmlformats.org/drawingml/2006/table">
            <a:tbl>
              <a:tblPr/>
              <a:tblGrid>
                <a:gridCol w="2875884">
                  <a:extLst>
                    <a:ext uri="{9D8B030D-6E8A-4147-A177-3AD203B41FA5}">
                      <a16:colId xmlns:a16="http://schemas.microsoft.com/office/drawing/2014/main" val="3476379623"/>
                    </a:ext>
                  </a:extLst>
                </a:gridCol>
                <a:gridCol w="2875884">
                  <a:extLst>
                    <a:ext uri="{9D8B030D-6E8A-4147-A177-3AD203B41FA5}">
                      <a16:colId xmlns:a16="http://schemas.microsoft.com/office/drawing/2014/main" val="3927007428"/>
                    </a:ext>
                  </a:extLst>
                </a:gridCol>
                <a:gridCol w="2875884">
                  <a:extLst>
                    <a:ext uri="{9D8B030D-6E8A-4147-A177-3AD203B41FA5}">
                      <a16:colId xmlns:a16="http://schemas.microsoft.com/office/drawing/2014/main" val="3962734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AI's Core Limitation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The Problem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Your Essential Role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184868"/>
                  </a:ext>
                </a:extLst>
              </a:tr>
              <a:tr h="2869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1. The Statistical Limit</a:t>
                      </a:r>
                      <a:endParaRPr lang="en-US" sz="1500" dirty="0"/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Current models excel at </a:t>
                      </a:r>
                      <a:r>
                        <a:rPr lang="en-US" sz="1500" b="1" dirty="0"/>
                        <a:t>mimicry</a:t>
                      </a:r>
                      <a:r>
                        <a:rPr lang="en-US" sz="1500" dirty="0"/>
                        <a:t> (predicting the next word) but lack true </a:t>
                      </a:r>
                      <a:r>
                        <a:rPr lang="en-US" sz="1500" b="1" dirty="0"/>
                        <a:t>judgment</a:t>
                      </a:r>
                      <a:r>
                        <a:rPr lang="en-US" sz="1500" dirty="0"/>
                        <a:t> or the ability to handle completely </a:t>
                      </a:r>
                      <a:r>
                        <a:rPr lang="en-US" sz="1500" b="1" dirty="0"/>
                        <a:t>novel</a:t>
                      </a:r>
                      <a:r>
                        <a:rPr lang="en-US" sz="1500" dirty="0"/>
                        <a:t> problems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Provide Judgment &amp; Strategy</a:t>
                      </a:r>
                      <a:r>
                        <a:rPr lang="en-US" sz="1500" dirty="0"/>
                        <a:t> You set the goal, define the 'why,' and apply human principles (taste, ethics) to the generated output.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616109"/>
                  </a:ext>
                </a:extLst>
              </a:tr>
              <a:tr h="3407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2. The Inconsistency Flaw</a:t>
                      </a:r>
                      <a:endParaRPr lang="en-US" sz="1500" dirty="0"/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AI can be highly productive but is prone to unpredictable </a:t>
                      </a:r>
                      <a:r>
                        <a:rPr lang="en-US" sz="1500" b="1" dirty="0"/>
                        <a:t>inconsistency</a:t>
                      </a:r>
                      <a:r>
                        <a:rPr lang="en-US" sz="1500" dirty="0"/>
                        <a:t> (e.g., getting stuck in bug loops) and cannot reliably bridge the gap to the physical world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Be the Quality Controller</a:t>
                      </a:r>
                      <a:r>
                        <a:rPr lang="en-US" sz="1500" dirty="0"/>
                        <a:t> You must verify, fact-check, and apply the final, critical accuracy review to ensure output is reliable and feasible.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018584"/>
                  </a:ext>
                </a:extLst>
              </a:tr>
              <a:tr h="3407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/>
                        <a:t>3. The Efficiency Gap</a:t>
                      </a:r>
                      <a:endParaRPr lang="en-US" sz="1500"/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Lacking the human </a:t>
                      </a:r>
                      <a:r>
                        <a:rPr lang="en-US" sz="1500" b="1" dirty="0"/>
                        <a:t>'value function'</a:t>
                      </a:r>
                      <a:r>
                        <a:rPr lang="en-US" sz="1500" dirty="0"/>
                        <a:t> (emotion/internal compass), AI must inefficiently calculate every option, leading to decision paralysis without human input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Define Value &amp; Priority</a:t>
                      </a:r>
                      <a:r>
                        <a:rPr lang="en-US" sz="1500" dirty="0"/>
                        <a:t> You must provide the emotional context and priority to guide the pure logic toward the </a:t>
                      </a:r>
                      <a:r>
                        <a:rPr lang="en-US" sz="1500" i="1" dirty="0"/>
                        <a:t>most useful</a:t>
                      </a:r>
                      <a:r>
                        <a:rPr lang="en-US" sz="1500" dirty="0"/>
                        <a:t> and efficient path.</a:t>
                      </a:r>
                    </a:p>
                  </a:txBody>
                  <a:tcPr marL="75023" marR="75023" marT="37512" marB="3751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446380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420B78-9F50-6920-E707-5C3C39FFB5FC}"/>
              </a:ext>
            </a:extLst>
          </p:cNvPr>
          <p:cNvSpPr/>
          <p:nvPr/>
        </p:nvSpPr>
        <p:spPr>
          <a:xfrm>
            <a:off x="9896104" y="1211283"/>
            <a:ext cx="2169226" cy="22998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This is Paraphrased from recent </a:t>
            </a:r>
            <a:r>
              <a:rPr lang="en-US" sz="1200" dirty="0" err="1"/>
              <a:t>Youtube</a:t>
            </a:r>
            <a:r>
              <a:rPr lang="en-US" sz="1200" dirty="0"/>
              <a:t> interviews with Geoffrey Hinton, </a:t>
            </a:r>
          </a:p>
          <a:p>
            <a:pPr algn="ctr"/>
            <a:r>
              <a:rPr lang="en-US" sz="1200" b="1" dirty="0"/>
              <a:t>Ilya </a:t>
            </a:r>
            <a:r>
              <a:rPr lang="en-US" sz="1200" b="1" dirty="0" err="1"/>
              <a:t>Sutskever</a:t>
            </a:r>
            <a:r>
              <a:rPr lang="en-US" sz="1200" b="1" dirty="0"/>
              <a:t> and Alex </a:t>
            </a:r>
            <a:r>
              <a:rPr lang="en-US" sz="1200" b="1" dirty="0" err="1"/>
              <a:t>Krizhevsy</a:t>
            </a:r>
            <a:endParaRPr lang="en-US" sz="1200" b="1" dirty="0"/>
          </a:p>
          <a:p>
            <a:pPr algn="ctr"/>
            <a:r>
              <a:rPr lang="en-US" sz="1200" dirty="0"/>
              <a:t>about limitations where  all the data in the world is not producing overwhelming results in business </a:t>
            </a:r>
            <a:r>
              <a:rPr lang="en-US" sz="1200" dirty="0" err="1"/>
              <a:t>etc</a:t>
            </a:r>
            <a:r>
              <a:rPr lang="en-US" sz="1200" dirty="0"/>
              <a:t>, not until we stop using LLMs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8BFEF0-3D9C-7289-F378-D19FC741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85" y="247650"/>
            <a:ext cx="11646230" cy="1252401"/>
          </a:xfrm>
        </p:spPr>
        <p:txBody>
          <a:bodyPr/>
          <a:lstStyle/>
          <a:p>
            <a:r>
              <a:rPr lang="en-US" dirty="0"/>
              <a:t>The current state of AI is powerful, but flawed. We are hitting a "Data Wall" and an "Abstraction Wall." Instead of waiting for a distant superintelligence (AGI), we must use today's AI as an Efficiency Multiplier.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7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DB28A1-079B-473E-D7E0-571FC33AD8E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B8064C-15FE-1C4C-3417-DA68488548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3557" y="1636776"/>
            <a:ext cx="10640085" cy="4112174"/>
          </a:xfrm>
        </p:spPr>
        <p:txBody>
          <a:bodyPr/>
          <a:lstStyle/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424242"/>
                </a:solidFill>
                <a:effectLst/>
                <a:latin typeface="Segoe Sans"/>
              </a:rPr>
              <a:t>Eliminate Repetitive Tasks</a:t>
            </a:r>
            <a:b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  <a:t>Automate recurring procedures across one or multiple instruments to save time and reduce human error.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424242"/>
                </a:solidFill>
                <a:effectLst/>
                <a:latin typeface="Segoe Sans"/>
              </a:rPr>
              <a:t>Increase Efficiency</a:t>
            </a:r>
            <a:b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  <a:t>Run tests faster and in parallel across multiple systems—one person can manage several setups simultaneously.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424242"/>
                </a:solidFill>
                <a:effectLst/>
                <a:latin typeface="Segoe Sans"/>
              </a:rPr>
              <a:t>Scalability</a:t>
            </a:r>
            <a:b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  <a:t>Easily scale operations by renting or adding more systems without increasing manual workload.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424242"/>
                </a:solidFill>
                <a:effectLst/>
                <a:latin typeface="Segoe Sans"/>
              </a:rPr>
              <a:t>Flexible Deployment</a:t>
            </a:r>
            <a:b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  <a:t>Create internal tools for personal use or deploy automation solutions to field teams or manufacturing lines.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424242"/>
                </a:solidFill>
                <a:effectLst/>
                <a:latin typeface="Segoe Sans"/>
              </a:rPr>
              <a:t>Consistency &amp; Accuracy</a:t>
            </a:r>
            <a:b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</a:br>
            <a:r>
              <a:rPr lang="en-US" sz="1600" b="0" i="0" dirty="0">
                <a:solidFill>
                  <a:srgbClr val="424242"/>
                </a:solidFill>
                <a:effectLst/>
                <a:latin typeface="Segoe Sans"/>
              </a:rPr>
              <a:t>Ensure repeatable and reliable results every time, minimizing variability in testing or data collection.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24242"/>
                </a:solidFill>
                <a:latin typeface="Segoe Sans"/>
              </a:rPr>
              <a:t>You may </a:t>
            </a:r>
            <a:r>
              <a:rPr lang="en-US" sz="1600" b="1" dirty="0">
                <a:solidFill>
                  <a:srgbClr val="424242"/>
                </a:solidFill>
                <a:latin typeface="Segoe Sans"/>
              </a:rPr>
              <a:t>no</a:t>
            </a:r>
            <a:r>
              <a:rPr lang="en-US" sz="1600" dirty="0">
                <a:solidFill>
                  <a:srgbClr val="424242"/>
                </a:solidFill>
                <a:latin typeface="Segoe Sans"/>
              </a:rPr>
              <a:t>t have </a:t>
            </a:r>
            <a:r>
              <a:rPr lang="en-US" sz="1600" b="1" dirty="0">
                <a:solidFill>
                  <a:srgbClr val="424242"/>
                </a:solidFill>
                <a:latin typeface="Segoe Sans"/>
              </a:rPr>
              <a:t>physical access </a:t>
            </a:r>
            <a:r>
              <a:rPr lang="en-US" sz="1600" dirty="0">
                <a:solidFill>
                  <a:srgbClr val="424242"/>
                </a:solidFill>
                <a:latin typeface="Segoe Sans"/>
              </a:rPr>
              <a:t>to the instrument (up a tower, in a clean room, in a hazardous environment, in a remote office i.e. Covid restrictions motivated many to do remote testing)</a:t>
            </a:r>
            <a:endParaRPr lang="en-US" sz="1600" b="0" i="0" dirty="0">
              <a:solidFill>
                <a:srgbClr val="424242"/>
              </a:solidFill>
              <a:effectLst/>
              <a:latin typeface="Segoe Sans"/>
            </a:endParaRP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93E716-F5FD-57F6-2269-A3A7714E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 in the first Place??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BF9E4-4A88-C552-206B-E66B43FB210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28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0C1009-7201-002A-4E9B-6542CE96D9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Best workflow: </a:t>
            </a:r>
            <a:r>
              <a:rPr lang="en-US" i="1" dirty="0"/>
              <a:t>Vibe to explore → Plan to stabilize / Refactor for reuse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14C52-266B-A341-5316-7D78CDBE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Vibe coding VS Planned Coding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3A5730D-89CC-4A51-D7C2-B74525A96D32}"/>
              </a:ext>
            </a:extLst>
          </p:cNvPr>
          <p:cNvGraphicFramePr>
            <a:graphicFrameLocks noGrp="1"/>
          </p:cNvGraphicFramePr>
          <p:nvPr>
            <p:ph sz="quarter" idx="34"/>
            <p:extLst>
              <p:ext uri="{D42A27DB-BD31-4B8C-83A1-F6EECF244321}">
                <p14:modId xmlns:p14="http://schemas.microsoft.com/office/powerpoint/2010/main" val="1904625807"/>
              </p:ext>
            </p:extLst>
          </p:nvPr>
        </p:nvGraphicFramePr>
        <p:xfrm>
          <a:off x="1710979" y="1650501"/>
          <a:ext cx="8373297" cy="3786186"/>
        </p:xfrm>
        <a:graphic>
          <a:graphicData uri="http://schemas.openxmlformats.org/drawingml/2006/table">
            <a:tbl>
              <a:tblPr/>
              <a:tblGrid>
                <a:gridCol w="2791099">
                  <a:extLst>
                    <a:ext uri="{9D8B030D-6E8A-4147-A177-3AD203B41FA5}">
                      <a16:colId xmlns:a16="http://schemas.microsoft.com/office/drawing/2014/main" val="3209513161"/>
                    </a:ext>
                  </a:extLst>
                </a:gridCol>
                <a:gridCol w="2791099">
                  <a:extLst>
                    <a:ext uri="{9D8B030D-6E8A-4147-A177-3AD203B41FA5}">
                      <a16:colId xmlns:a16="http://schemas.microsoft.com/office/drawing/2014/main" val="3167669857"/>
                    </a:ext>
                  </a:extLst>
                </a:gridCol>
                <a:gridCol w="2791099">
                  <a:extLst>
                    <a:ext uri="{9D8B030D-6E8A-4147-A177-3AD203B41FA5}">
                      <a16:colId xmlns:a16="http://schemas.microsoft.com/office/drawing/2014/main" val="2026528914"/>
                    </a:ext>
                  </a:extLst>
                </a:gridCol>
              </a:tblGrid>
              <a:tr h="5096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Aspect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Vibe Coding</a:t>
                      </a:r>
                      <a:endParaRPr lang="en-US" sz="1400"/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Planned Coding / Prompt Engineering</a:t>
                      </a:r>
                      <a:endParaRPr lang="en-US" sz="1400"/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929257"/>
                  </a:ext>
                </a:extLst>
              </a:tr>
              <a:tr h="5096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Goal</a:t>
                      </a:r>
                      <a:endParaRPr lang="en-US" sz="1400"/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Explore &amp; get something working fast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Build correct, repeatable, scalable code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083526"/>
                  </a:ext>
                </a:extLst>
              </a:tr>
              <a:tr h="2912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Speed to first result</a:t>
                      </a:r>
                      <a:endParaRPr lang="en-US" sz="1400"/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⭐⭐⭐⭐⭐ Very fast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⭐⭐ Slower startup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38536"/>
                  </a:ext>
                </a:extLst>
              </a:tr>
              <a:tr h="5096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Structure</a:t>
                      </a:r>
                      <a:endParaRPr lang="en-US" sz="1400"/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Emerges organically (or not at all)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Defined upfront (functions, flow, contracts)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360519"/>
                  </a:ext>
                </a:extLst>
              </a:tr>
              <a:tr h="2912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Memory / state assumptions</a:t>
                      </a:r>
                      <a:endParaRPr lang="en-US" sz="1400"/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Often implicit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Explicit and documented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449738"/>
                  </a:ext>
                </a:extLst>
              </a:tr>
              <a:tr h="2912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LLM interaction</a:t>
                      </a:r>
                      <a:endParaRPr lang="en-US" sz="1400"/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Short, reactive prompts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Precise, constrained prompts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244807"/>
                  </a:ext>
                </a:extLst>
              </a:tr>
              <a:tr h="2912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Scalability</a:t>
                      </a:r>
                      <a:endParaRPr lang="en-US" sz="1400"/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Breaks down as code grows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Scales to large scripts/projects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20644"/>
                  </a:ext>
                </a:extLst>
              </a:tr>
              <a:tr h="2912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Maintainability</a:t>
                      </a:r>
                      <a:endParaRPr lang="en-US" sz="1400"/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Harder to debug &amp; extend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Easier to read, test, and reuse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068086"/>
                  </a:ext>
                </a:extLst>
              </a:tr>
              <a:tr h="5096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Best use cases</a:t>
                      </a:r>
                      <a:endParaRPr lang="en-US" sz="1400"/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Demos, notebooks, learning, exploration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Production scripts, libraries, teaching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797218"/>
                  </a:ext>
                </a:extLst>
              </a:tr>
              <a:tr h="2912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Risk</a:t>
                      </a:r>
                      <a:endParaRPr lang="en-US" sz="1400"/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Hidden bugs, fragile logic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Over-design, slower iteration</a:t>
                      </a:r>
                    </a:p>
                  </a:txBody>
                  <a:tcPr marL="72811" marR="72811" marT="36406" marB="36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867913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974E8-9E6A-C180-E98B-EDBDB78CFE5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15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A5561A-DBEA-C5F5-9E85-359B68D759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7248441" cy="3956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Watching and Learning on </a:t>
            </a:r>
            <a:r>
              <a:rPr lang="en-US" dirty="0" err="1"/>
              <a:t>youtube</a:t>
            </a:r>
            <a:r>
              <a:rPr lang="en-US" dirty="0"/>
              <a:t> from different points of view I saw a common workflow being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0FB90-80CF-FC96-62F1-DF43082E5B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4944" y="1369981"/>
            <a:ext cx="7722467" cy="4705594"/>
          </a:xfrm>
        </p:spPr>
        <p:txBody>
          <a:bodyPr/>
          <a:lstStyle/>
          <a:p>
            <a:r>
              <a:rPr lang="en-US" sz="1600" b="1" dirty="0"/>
              <a:t>A Formal Workflow for Technical Work</a:t>
            </a:r>
          </a:p>
          <a:p>
            <a:pPr marL="525462" lvl="1" indent="-342900">
              <a:buFont typeface="+mj-lt"/>
              <a:buAutoNum type="arabicPeriod"/>
            </a:pPr>
            <a:r>
              <a:rPr lang="en-US" sz="1400" b="1" dirty="0"/>
              <a:t>Define the Objective</a:t>
            </a:r>
            <a:r>
              <a:rPr lang="en-US" sz="1400" dirty="0"/>
              <a:t> — measurable, simple, testable</a:t>
            </a:r>
          </a:p>
          <a:p>
            <a:pPr marL="525462" lvl="1" indent="-342900">
              <a:buFont typeface="+mj-lt"/>
              <a:buAutoNum type="arabicPeriod"/>
            </a:pPr>
            <a:r>
              <a:rPr lang="en-US" sz="1400" b="1" dirty="0"/>
              <a:t>Provide Context</a:t>
            </a:r>
            <a:r>
              <a:rPr lang="en-US" sz="1400" dirty="0"/>
              <a:t> — documents/ user guides, code samples, architecture</a:t>
            </a:r>
          </a:p>
          <a:p>
            <a:pPr marL="525462" lvl="1" indent="-342900">
              <a:buFont typeface="+mj-lt"/>
              <a:buAutoNum type="arabicPeriod"/>
            </a:pPr>
            <a:r>
              <a:rPr lang="en-US" sz="1400" b="1" dirty="0"/>
              <a:t>Set Boundaries/Constraints</a:t>
            </a:r>
            <a:r>
              <a:rPr lang="en-US" sz="1400" dirty="0"/>
              <a:t> — no invention from the bot, tell it to ask questions if unclear</a:t>
            </a:r>
          </a:p>
          <a:p>
            <a:pPr marL="525462" lvl="1" indent="-342900">
              <a:buFont typeface="+mj-lt"/>
              <a:buAutoNum type="arabicPeriod"/>
            </a:pPr>
            <a:r>
              <a:rPr lang="en-US" sz="1400" b="1" dirty="0"/>
              <a:t>Define Success Rubric</a:t>
            </a:r>
            <a:r>
              <a:rPr lang="en-US" sz="1400" dirty="0"/>
              <a:t> — provide the context of what you consider success for the goal and have the AI evaluate itself Ask for Test Vectors to be run </a:t>
            </a:r>
          </a:p>
          <a:p>
            <a:pPr marL="525462" lvl="1" indent="-342900">
              <a:buFont typeface="+mj-lt"/>
              <a:buAutoNum type="arabicPeriod"/>
            </a:pPr>
            <a:r>
              <a:rPr lang="en-US" sz="1400" b="1" dirty="0"/>
              <a:t>Iterate to Completion</a:t>
            </a:r>
            <a:r>
              <a:rPr lang="en-US" sz="1400" dirty="0"/>
              <a:t> — refine until rubric passes 90%</a:t>
            </a:r>
          </a:p>
          <a:p>
            <a:r>
              <a:rPr lang="en-US" sz="1600" b="1" dirty="0"/>
              <a:t>Key insight:</a:t>
            </a:r>
            <a:br>
              <a:rPr lang="en-US" sz="1600" dirty="0"/>
            </a:br>
            <a:r>
              <a:rPr lang="en-US" sz="1600" b="1" dirty="0"/>
              <a:t>Create meta prompts</a:t>
            </a:r>
            <a:r>
              <a:rPr lang="en-US" sz="1600" dirty="0"/>
              <a:t>, chat with AI to create better prompts, have it ask you questions if some parameters are unclear. </a:t>
            </a:r>
          </a:p>
          <a:p>
            <a:r>
              <a:rPr lang="en-US" sz="1600" b="1" dirty="0"/>
              <a:t>Sandbox the Environment</a:t>
            </a:r>
            <a:r>
              <a:rPr lang="en-US" sz="1600" dirty="0"/>
              <a:t> — isolated run-space with logs, this provides a safe environment space for the AI to automatically run commands and </a:t>
            </a:r>
            <a:r>
              <a:rPr lang="en-US" sz="1600" dirty="0" err="1"/>
              <a:t>interate</a:t>
            </a:r>
            <a:r>
              <a:rPr lang="en-US" sz="1600" dirty="0"/>
              <a:t> the results (it can read the terminal responses)</a:t>
            </a:r>
          </a:p>
          <a:p>
            <a:endParaRPr lang="en-US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28C969-14A4-9EE1-0F00-7DF04B86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07777"/>
          </a:xfrm>
        </p:spPr>
        <p:txBody>
          <a:bodyPr/>
          <a:lstStyle/>
          <a:p>
            <a:r>
              <a:rPr lang="en-US" sz="2000" dirty="0"/>
              <a:t>Using AI to Help you :My Prompt Engineering Workflow for better success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2E7B3-33F4-2C2F-E498-7C091BECA62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7" name="Picture 6" descr="A diagram of a structure&#10;&#10;AI-generated content may be incorrect.">
            <a:extLst>
              <a:ext uri="{FF2B5EF4-FFF2-40B4-BE49-F238E27FC236}">
                <a16:creationId xmlns:a16="http://schemas.microsoft.com/office/drawing/2014/main" id="{360791DD-35EE-1D9C-164A-0D46B098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440" y="1375996"/>
            <a:ext cx="1501835" cy="948125"/>
          </a:xfrm>
          <a:prstGeom prst="rect">
            <a:avLst/>
          </a:prstGeom>
        </p:spPr>
      </p:pic>
      <p:pic>
        <p:nvPicPr>
          <p:cNvPr id="9" name="Picture 8" descr="A black and white drawing of an astronaut holding a flag&#10;&#10;AI-generated content may be incorrect.">
            <a:extLst>
              <a:ext uri="{FF2B5EF4-FFF2-40B4-BE49-F238E27FC236}">
                <a16:creationId xmlns:a16="http://schemas.microsoft.com/office/drawing/2014/main" id="{25234793-FF50-B29E-83EE-56D042F73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42" y="322635"/>
            <a:ext cx="970266" cy="821341"/>
          </a:xfrm>
          <a:prstGeom prst="rect">
            <a:avLst/>
          </a:prstGeom>
        </p:spPr>
      </p:pic>
      <p:pic>
        <p:nvPicPr>
          <p:cNvPr id="11" name="Picture 10" descr="A dog peeking over a fence&#10;&#10;AI-generated content may be incorrect.">
            <a:extLst>
              <a:ext uri="{FF2B5EF4-FFF2-40B4-BE49-F238E27FC236}">
                <a16:creationId xmlns:a16="http://schemas.microsoft.com/office/drawing/2014/main" id="{A365CE7A-1C47-261E-90B9-48405B49D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183" y="2492989"/>
            <a:ext cx="1114723" cy="970863"/>
          </a:xfrm>
          <a:prstGeom prst="rect">
            <a:avLst/>
          </a:prstGeom>
        </p:spPr>
      </p:pic>
      <p:pic>
        <p:nvPicPr>
          <p:cNvPr id="13" name="Picture 12" descr="A black and white drawing of a santa claus&#10;&#10;AI-generated content may be incorrect.">
            <a:extLst>
              <a:ext uri="{FF2B5EF4-FFF2-40B4-BE49-F238E27FC236}">
                <a16:creationId xmlns:a16="http://schemas.microsoft.com/office/drawing/2014/main" id="{2ED7D0AA-368A-17C1-9E3A-8940CAB95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93" y="3701671"/>
            <a:ext cx="1194514" cy="1205713"/>
          </a:xfrm>
          <a:prstGeom prst="rect">
            <a:avLst/>
          </a:prstGeom>
        </p:spPr>
      </p:pic>
      <p:pic>
        <p:nvPicPr>
          <p:cNvPr id="15" name="Picture 14" descr="A black and white illustration of a sandbox with a shovel&#10;&#10;AI-generated content may be incorrect.">
            <a:extLst>
              <a:ext uri="{FF2B5EF4-FFF2-40B4-BE49-F238E27FC236}">
                <a16:creationId xmlns:a16="http://schemas.microsoft.com/office/drawing/2014/main" id="{241705C7-4ECB-04D4-D422-325BD4DB3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998" y="5104712"/>
            <a:ext cx="1082386" cy="970863"/>
          </a:xfrm>
          <a:prstGeom prst="rect">
            <a:avLst/>
          </a:prstGeom>
        </p:spPr>
      </p:pic>
      <p:pic>
        <p:nvPicPr>
          <p:cNvPr id="17" name="Picture 16" descr="A black and white illustration of a hand reaching out to a child&#10;&#10;AI-generated content may be incorrect.">
            <a:extLst>
              <a:ext uri="{FF2B5EF4-FFF2-40B4-BE49-F238E27FC236}">
                <a16:creationId xmlns:a16="http://schemas.microsoft.com/office/drawing/2014/main" id="{2E96A8DB-F408-52B4-7D92-2F09E381D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03" y="2410039"/>
            <a:ext cx="1331721" cy="1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64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3F313E-2B4B-4CF6-112A-CEE553CE93C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Example Prompt phrases to include which really have an impact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E382B-19D4-025D-4842-AD254C3F1E6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““You are a senior software engineer and data scientist. Write clean, production-quality Python using industry best practices (readable structure, clear naming, error handling, and logging). Prefer simple, maintainable solutions over clever ones.””</a:t>
            </a:r>
          </a:p>
          <a:p>
            <a:r>
              <a:rPr lang="en-US" dirty="0"/>
              <a:t>“You are a meticulous programmer-data scientist. For every function you write, also generate unit tests and test vectors, including edge cases and failure scenarios. Explicitly show the expected inputs and outputs.”</a:t>
            </a:r>
          </a:p>
          <a:p>
            <a:r>
              <a:rPr lang="en-US" dirty="0"/>
              <a:t>“You Are Alan Copeland..’</a:t>
            </a:r>
            <a:r>
              <a:rPr lang="en-US" dirty="0" err="1"/>
              <a:t>nuff</a:t>
            </a:r>
            <a:r>
              <a:rPr lang="en-US" dirty="0"/>
              <a:t> said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407365-F334-1CB2-E278-80AF8580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prompts: Using prompts to create better prompts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82159-6D0A-9A45-F106-12A07E5ADCE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34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49B1F-F1C3-BDFA-7F04-365F7B12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60F879-1D99-44BA-F74C-6224B064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58" y="309523"/>
            <a:ext cx="10515600" cy="307777"/>
          </a:xfrm>
        </p:spPr>
        <p:txBody>
          <a:bodyPr/>
          <a:lstStyle/>
          <a:p>
            <a:r>
              <a:rPr lang="en-US" sz="2000" dirty="0"/>
              <a:t>Applied Workflow: AI-Generated Python Control of M8196A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91B72A-79C3-D864-7272-C89DA1D0414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64958" y="716186"/>
            <a:ext cx="10515600" cy="395674"/>
          </a:xfrm>
        </p:spPr>
        <p:txBody>
          <a:bodyPr>
            <a:normAutofit/>
          </a:bodyPr>
          <a:lstStyle/>
          <a:p>
            <a:r>
              <a:rPr lang="en-US" dirty="0"/>
              <a:t>Customer wanted Python parameter-based signal generation, for the M8196A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A38128-7FFC-2571-F0BF-E38A94A3125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2475" y="1361366"/>
            <a:ext cx="3661693" cy="3784600"/>
          </a:xfrm>
        </p:spPr>
        <p:txBody>
          <a:bodyPr/>
          <a:lstStyle/>
          <a:p>
            <a:r>
              <a:rPr lang="en-US" sz="1100" b="1" dirty="0"/>
              <a:t>Customer challenge</a:t>
            </a:r>
          </a:p>
          <a:p>
            <a:r>
              <a:rPr lang="en-US" sz="1100" dirty="0"/>
              <a:t>Needed a </a:t>
            </a:r>
            <a:r>
              <a:rPr lang="en-US" sz="1100" b="1" dirty="0"/>
              <a:t>simple Python interface</a:t>
            </a:r>
            <a:r>
              <a:rPr lang="en-US" sz="1100" dirty="0"/>
              <a:t> for </a:t>
            </a:r>
            <a:r>
              <a:rPr lang="en-US" sz="1100" dirty="0" err="1"/>
              <a:t>freq</a:t>
            </a:r>
            <a:r>
              <a:rPr lang="en-US" sz="1100" dirty="0"/>
              <a:t>, duty cycle, sweeps, and multi-arb control.</a:t>
            </a:r>
          </a:p>
          <a:p>
            <a:pPr marL="0" indent="0">
              <a:buNone/>
            </a:pPr>
            <a:endParaRPr lang="en-US" sz="1050" dirty="0"/>
          </a:p>
          <a:p>
            <a:endParaRPr lang="en-US" sz="16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6C41F20-6EA4-AB24-F843-FB233B8500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42E6973-500C-6514-B838-668479D220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13685" y="1948795"/>
            <a:ext cx="3152997" cy="3784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BAC6D-9E8E-D2BF-0CC5-BC8D4834C896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3" name="Picture 2" descr="A back of a black device&#10;&#10;AI-generated content may be incorrect.">
            <a:extLst>
              <a:ext uri="{FF2B5EF4-FFF2-40B4-BE49-F238E27FC236}">
                <a16:creationId xmlns:a16="http://schemas.microsoft.com/office/drawing/2014/main" id="{7980AAF6-74BD-6766-3A29-38DAAAA09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60" y="5496634"/>
            <a:ext cx="3825318" cy="1191606"/>
          </a:xfrm>
          <a:prstGeom prst="rect">
            <a:avLst/>
          </a:prstGeom>
        </p:spPr>
      </p:pic>
      <p:pic>
        <p:nvPicPr>
          <p:cNvPr id="9" name="Picture 8" descr="A computer screen with white text and blue text&#10;&#10;AI-generated content may be incorrect.">
            <a:extLst>
              <a:ext uri="{FF2B5EF4-FFF2-40B4-BE49-F238E27FC236}">
                <a16:creationId xmlns:a16="http://schemas.microsoft.com/office/drawing/2014/main" id="{AF27D780-6BB5-0771-E9AC-D47624D2B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" y="2703443"/>
            <a:ext cx="3932730" cy="1822277"/>
          </a:xfrm>
          <a:prstGeom prst="rect">
            <a:avLst/>
          </a:prstGeom>
        </p:spPr>
      </p:pic>
      <p:pic>
        <p:nvPicPr>
          <p:cNvPr id="15" name="Picture 14" descr="A graph showing a line&#10;&#10;AI-generated content may be incorrect.">
            <a:extLst>
              <a:ext uri="{FF2B5EF4-FFF2-40B4-BE49-F238E27FC236}">
                <a16:creationId xmlns:a16="http://schemas.microsoft.com/office/drawing/2014/main" id="{56C0E235-2AAB-282E-631D-2DD9F9839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32" y="4713661"/>
            <a:ext cx="2224766" cy="96406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39CF052-0E56-0FEF-3B37-C3569DBBF433}"/>
              </a:ext>
            </a:extLst>
          </p:cNvPr>
          <p:cNvGrpSpPr/>
          <p:nvPr/>
        </p:nvGrpSpPr>
        <p:grpSpPr>
          <a:xfrm>
            <a:off x="4253276" y="1032934"/>
            <a:ext cx="1949454" cy="5266098"/>
            <a:chOff x="9146415" y="953817"/>
            <a:chExt cx="2656247" cy="502983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623D590-FB95-E3E6-01E5-179EC4D0F440}"/>
                </a:ext>
              </a:extLst>
            </p:cNvPr>
            <p:cNvSpPr/>
            <p:nvPr/>
          </p:nvSpPr>
          <p:spPr>
            <a:xfrm>
              <a:off x="9146415" y="953817"/>
              <a:ext cx="2650066" cy="9740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Define Objective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F12B4B-BC85-0D08-DF55-187181D7E1C1}"/>
                </a:ext>
              </a:extLst>
            </p:cNvPr>
            <p:cNvSpPr/>
            <p:nvPr/>
          </p:nvSpPr>
          <p:spPr>
            <a:xfrm>
              <a:off x="9152596" y="1949266"/>
              <a:ext cx="2650066" cy="9740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Provide Context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2BD988E-4205-B9BE-2160-6696DEAAB74A}"/>
                </a:ext>
              </a:extLst>
            </p:cNvPr>
            <p:cNvSpPr/>
            <p:nvPr/>
          </p:nvSpPr>
          <p:spPr>
            <a:xfrm>
              <a:off x="9146415" y="2964676"/>
              <a:ext cx="2650066" cy="9740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Set </a:t>
              </a:r>
              <a:r>
                <a:rPr lang="en-US" dirty="0" err="1"/>
                <a:t>Contsraints</a:t>
              </a:r>
              <a:endParaRPr lang="en-US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F85D543-BF8A-056A-EE57-085936D35381}"/>
                </a:ext>
              </a:extLst>
            </p:cNvPr>
            <p:cNvSpPr/>
            <p:nvPr/>
          </p:nvSpPr>
          <p:spPr>
            <a:xfrm>
              <a:off x="9146415" y="3987144"/>
              <a:ext cx="2650066" cy="9740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Define Success with a grade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14200E4-DBE7-8A29-CF65-E7628E506DA2}"/>
                </a:ext>
              </a:extLst>
            </p:cNvPr>
            <p:cNvSpPr/>
            <p:nvPr/>
          </p:nvSpPr>
          <p:spPr>
            <a:xfrm>
              <a:off x="9146415" y="5009612"/>
              <a:ext cx="2650066" cy="9740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Define tests and Iterate until grade is met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81AFA4-4C0E-5813-3BEB-E20CEC16C22E}"/>
              </a:ext>
            </a:extLst>
          </p:cNvPr>
          <p:cNvGrpSpPr/>
          <p:nvPr/>
        </p:nvGrpSpPr>
        <p:grpSpPr>
          <a:xfrm>
            <a:off x="6403011" y="1032934"/>
            <a:ext cx="5794313" cy="5423429"/>
            <a:chOff x="9141367" y="876295"/>
            <a:chExt cx="4100097" cy="549211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E5029F5-C2A0-167F-D608-55585D023E9F}"/>
                </a:ext>
              </a:extLst>
            </p:cNvPr>
            <p:cNvSpPr/>
            <p:nvPr/>
          </p:nvSpPr>
          <p:spPr>
            <a:xfrm>
              <a:off x="9141367" y="876295"/>
              <a:ext cx="4088869" cy="9740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b="1" dirty="0"/>
                <a:t>simple Python interface</a:t>
              </a:r>
              <a:r>
                <a:rPr lang="en-US" sz="1400" dirty="0"/>
                <a:t> for </a:t>
              </a:r>
              <a:r>
                <a:rPr lang="en-US" sz="1400" dirty="0" err="1"/>
                <a:t>freq</a:t>
              </a:r>
              <a:r>
                <a:rPr lang="en-US" sz="1400" dirty="0"/>
                <a:t>, duty cycle, sweeps, and multi-arb control, the key is memory calculation and fitting pattern memory boundaries exactly as to not cause spectral issues …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7247289-5BE8-5C03-C8D2-822C0E33E068}"/>
                </a:ext>
              </a:extLst>
            </p:cNvPr>
            <p:cNvSpPr/>
            <p:nvPr/>
          </p:nvSpPr>
          <p:spPr>
            <a:xfrm>
              <a:off x="9152596" y="1949266"/>
              <a:ext cx="4088868" cy="9740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dirty="0"/>
                <a:t>-M8195 Programmers reference</a:t>
              </a:r>
            </a:p>
            <a:p>
              <a:r>
                <a:rPr lang="en-US" sz="1400" dirty="0"/>
                <a:t>-M8195 Users manual</a:t>
              </a:r>
            </a:p>
            <a:p>
              <a:r>
                <a:rPr lang="en-US" sz="1400" dirty="0"/>
                <a:t>-</a:t>
              </a:r>
              <a:r>
                <a:rPr lang="en-US" sz="1400" dirty="0" err="1"/>
                <a:t>Iqtools</a:t>
              </a:r>
              <a:r>
                <a:rPr lang="en-US" sz="1400" dirty="0"/>
                <a:t> m files</a:t>
              </a:r>
            </a:p>
            <a:p>
              <a:r>
                <a:rPr lang="en-US" sz="1400" dirty="0"/>
                <a:t>-Example python code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61DE0DC-B3F7-840B-D757-42FC8AD691B5}"/>
                </a:ext>
              </a:extLst>
            </p:cNvPr>
            <p:cNvSpPr/>
            <p:nvPr/>
          </p:nvSpPr>
          <p:spPr>
            <a:xfrm>
              <a:off x="9152595" y="2964676"/>
              <a:ext cx="4088868" cy="9740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Create a VENV, and use a sandbox</a:t>
              </a:r>
            </a:p>
            <a:p>
              <a:r>
                <a:rPr lang="en-US" dirty="0"/>
                <a:t>allow autonomous actions in this area only, min max frequency generation, min max duty cycle and steps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A58C5E6-23BE-DBB9-8196-2E60EC40DD95}"/>
                </a:ext>
              </a:extLst>
            </p:cNvPr>
            <p:cNvSpPr/>
            <p:nvPr/>
          </p:nvSpPr>
          <p:spPr>
            <a:xfrm>
              <a:off x="9146415" y="3987144"/>
              <a:ext cx="4083821" cy="97404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/>
                <a:t>check for crash, recovery app failures automatically then final quality: human pass/fail checks when prompted by AI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A08E4B5-18D9-AFF1-E4F0-CEE811C8A4FA}"/>
                </a:ext>
              </a:extLst>
            </p:cNvPr>
            <p:cNvSpPr/>
            <p:nvPr/>
          </p:nvSpPr>
          <p:spPr>
            <a:xfrm>
              <a:off x="9146414" y="5009611"/>
              <a:ext cx="4083821" cy="135880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/>
                <a:t>Write test vectors for all channels, sweep multiple duty cycle values, figure out load time issues, various instrument starting states (including a parallel program changing values), 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888EAB-C39F-B451-1ABB-FF0A8B6AD26A}"/>
              </a:ext>
            </a:extLst>
          </p:cNvPr>
          <p:cNvCxnSpPr>
            <a:cxnSpLocks/>
          </p:cNvCxnSpPr>
          <p:nvPr/>
        </p:nvCxnSpPr>
        <p:spPr>
          <a:xfrm>
            <a:off x="504291" y="4493848"/>
            <a:ext cx="155440" cy="1463575"/>
          </a:xfrm>
          <a:prstGeom prst="straightConnector1">
            <a:avLst/>
          </a:prstGeom>
          <a:ln w="92075" cmpd="sng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E49A17-2290-70F4-41B3-2BB9F421A30C}"/>
              </a:ext>
            </a:extLst>
          </p:cNvPr>
          <p:cNvCxnSpPr>
            <a:cxnSpLocks/>
          </p:cNvCxnSpPr>
          <p:nvPr/>
        </p:nvCxnSpPr>
        <p:spPr>
          <a:xfrm flipV="1">
            <a:off x="980352" y="5470428"/>
            <a:ext cx="1002969" cy="622009"/>
          </a:xfrm>
          <a:prstGeom prst="straightConnector1">
            <a:avLst/>
          </a:prstGeom>
          <a:ln w="92075" cmpd="sng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E747982-697B-6AE1-9622-24DFD19EC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925" y="3514543"/>
            <a:ext cx="1345580" cy="8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08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41B6BD-93E4-680E-E050-77851CCE6D6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Single shot capture least optimized but does capture “everything” for that period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893535-8C19-72DF-6955-FC115660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Segmented memory mode Advantages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20DC-7B44-F389-4265-B31567A9605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6B54B8-DBE4-B7C1-D2CF-15C0BC8B8F24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2"/>
          <a:stretch>
            <a:fillRect/>
          </a:stretch>
        </p:blipFill>
        <p:spPr>
          <a:xfrm>
            <a:off x="2763982" y="1436567"/>
            <a:ext cx="6819686" cy="46002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8A1644-ED34-92E1-162F-672E3A825C45}"/>
              </a:ext>
            </a:extLst>
          </p:cNvPr>
          <p:cNvSpPr/>
          <p:nvPr/>
        </p:nvSpPr>
        <p:spPr>
          <a:xfrm>
            <a:off x="5774499" y="4897677"/>
            <a:ext cx="1133605" cy="319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60313-4521-478F-0D75-7E864EFE6769}"/>
              </a:ext>
            </a:extLst>
          </p:cNvPr>
          <p:cNvSpPr/>
          <p:nvPr/>
        </p:nvSpPr>
        <p:spPr>
          <a:xfrm>
            <a:off x="5774499" y="3631943"/>
            <a:ext cx="1258865" cy="494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F2E210-8867-9064-BA3E-C6F6C9BD4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40" y="4897677"/>
            <a:ext cx="1004170" cy="3681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6A4B73-E52C-9A07-A90B-477D75B8F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95" y="4897677"/>
            <a:ext cx="1004170" cy="3681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731C899-708B-96B7-DAD1-CE61F673E4CA}"/>
              </a:ext>
            </a:extLst>
          </p:cNvPr>
          <p:cNvSpPr/>
          <p:nvPr/>
        </p:nvSpPr>
        <p:spPr>
          <a:xfrm>
            <a:off x="4603316" y="4102273"/>
            <a:ext cx="2956142" cy="4439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rearm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B36B0F-1CA6-9232-7D45-8D1E6440F4EF}"/>
              </a:ext>
            </a:extLst>
          </p:cNvPr>
          <p:cNvSpPr/>
          <p:nvPr/>
        </p:nvSpPr>
        <p:spPr>
          <a:xfrm>
            <a:off x="6864263" y="3676389"/>
            <a:ext cx="958241" cy="425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B40ADF-0380-A4E4-738A-78AEEF9AC267}"/>
              </a:ext>
            </a:extLst>
          </p:cNvPr>
          <p:cNvSpPr/>
          <p:nvPr/>
        </p:nvSpPr>
        <p:spPr>
          <a:xfrm>
            <a:off x="8379912" y="2167003"/>
            <a:ext cx="3678477" cy="559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rearm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116715-D767-3755-F454-500F2CEA788B}"/>
              </a:ext>
            </a:extLst>
          </p:cNvPr>
          <p:cNvSpPr/>
          <p:nvPr/>
        </p:nvSpPr>
        <p:spPr>
          <a:xfrm>
            <a:off x="5577041" y="5199442"/>
            <a:ext cx="189397" cy="4439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FE9746-0881-E898-20AA-5722538C6E2C}"/>
              </a:ext>
            </a:extLst>
          </p:cNvPr>
          <p:cNvSpPr/>
          <p:nvPr/>
        </p:nvSpPr>
        <p:spPr>
          <a:xfrm>
            <a:off x="6683970" y="5192642"/>
            <a:ext cx="189397" cy="4439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F62E4A-5B1C-F83F-663E-DB0D71AD647C}"/>
              </a:ext>
            </a:extLst>
          </p:cNvPr>
          <p:cNvSpPr/>
          <p:nvPr/>
        </p:nvSpPr>
        <p:spPr>
          <a:xfrm>
            <a:off x="7886759" y="5217090"/>
            <a:ext cx="189397" cy="4439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566185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45380-7279-6AEE-8E79-613FCACE2A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Start with Command Expert Sequence, Its simple and allows </a:t>
            </a:r>
            <a:r>
              <a:rPr lang="en-US" dirty="0" err="1"/>
              <a:t>realtime</a:t>
            </a:r>
            <a:r>
              <a:rPr lang="en-US" dirty="0"/>
              <a:t> checking then export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B3D66-AD00-E939-428C-CCF83131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shot pulse capture and waveform data transfer python demo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FFC7B6-BB94-716D-48DE-C2CCCED19977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2"/>
          <a:stretch>
            <a:fillRect/>
          </a:stretch>
        </p:blipFill>
        <p:spPr>
          <a:xfrm>
            <a:off x="551316" y="1584307"/>
            <a:ext cx="6704479" cy="40398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5DBA-BEF6-2717-CAE4-527FD4355656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F7171F-5E30-442E-B747-03DF28D4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795" y="1903593"/>
            <a:ext cx="4555606" cy="34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67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5743A-2E4C-5291-DD07-2EA4CECE3B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D2D3B-0B79-BD6D-4F21-EBF723A3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transfer modes: “one-at-a-time” vs “all-at-once”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FEA1E-EFEF-8FA7-6B66-49A70AEB0B1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8F5A6B-430A-DAA6-CFA5-CBD9C137A04E}"/>
              </a:ext>
            </a:extLst>
          </p:cNvPr>
          <p:cNvSpPr>
            <a:spLocks noGrp="1" noChangeArrowheads="1"/>
          </p:cNvSpPr>
          <p:nvPr>
            <p:ph sz="quarter" idx="34"/>
          </p:nvPr>
        </p:nvSpPr>
        <p:spPr bwMode="auto">
          <a:xfrm>
            <a:off x="694944" y="1957369"/>
            <a:ext cx="910576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 A: One segment at a time (recommended)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Loop: set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INDex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WAVeform:DATA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WAVeform:SEGMented:TTAG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Pros: memory-safe for huge segment counts, easy to stream/process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Cons: more round trips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 B: Bulk transfer (all segments concatenated)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WAVeform:SEGMented:ALL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ON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WAVeform:DATA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comes back as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[seg1][seg2]...[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segN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fixed bytes per segment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Pros: fewer transactions, fast for small 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Cons: can be massive; must compute segment boundaries using points &amp; bytes/point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practice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Always set waveform source/format explicitly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WAVeform:SOURce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WAVeform:FORMat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WAVeform:BYTeorder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Always disable ALL mode afterward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WAVeform:SEGMented:ALL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OFF</a:t>
            </a:r>
            <a:r>
              <a:rPr kumimoji="0" lang="en-US" altLang="en-US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EF134-5440-0343-A4B9-418701955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45" y="1170277"/>
            <a:ext cx="4630059" cy="308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78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4942A8-3A9B-C442-C112-9E216922FEE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F0448D-5BF4-C3AD-643B-7DE228EE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Viewer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EE270F-06A2-39C9-3EF7-4A265B5E7F8A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8" y="1139669"/>
            <a:ext cx="3394554" cy="471773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C9880-9DA1-AEE8-B80D-E9F8A9DBEDC0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1E6A2-3A58-6FFE-BAB4-5CF7AB5F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023330"/>
            <a:ext cx="4747365" cy="3286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B0D7E-A3D9-EF5A-589B-BB23302D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507" y="0"/>
            <a:ext cx="4344807" cy="289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38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88EF5D-C3EB-2ECD-4D34-B7D617BE39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B89280-B221-F8E1-48FB-53BABC88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app User Friendly Using AI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741173-5E94-0D22-13D0-998389B88F59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6" y="941833"/>
            <a:ext cx="3549676" cy="327317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E09E6-A331-C18F-0DB1-09CD08BD7DD4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AB45DF-2FF0-5BBC-B7C6-67DE9EB59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944" y="883164"/>
            <a:ext cx="5695531" cy="3786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D0528-7528-0D3F-AFDF-90F192EDF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03" y="2670176"/>
            <a:ext cx="2825299" cy="37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45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094A72-7715-27B2-47A6-81D01D6F97A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305DF-2CF5-876B-1E54-44500079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5A406-E5E3-6A71-0A62-DED69D880D45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r>
              <a:rPr lang="en-US" dirty="0"/>
              <a:t>Code examples: </a:t>
            </a:r>
          </a:p>
          <a:p>
            <a:r>
              <a:rPr lang="en-US" dirty="0">
                <a:hlinkClick r:id="rId2"/>
              </a:rPr>
              <a:t>https://github.com/fairdogJR/Segmented-memory-Automation-with-python-infiniium-scopes-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Command Expert</a:t>
            </a:r>
          </a:p>
          <a:p>
            <a:r>
              <a:rPr lang="en-US" dirty="0">
                <a:hlinkClick r:id="rId3"/>
              </a:rPr>
              <a:t>https://www.keysight.com/us/en/lib/software-detail/computer-software/command-expert-downloads-2151326.html</a:t>
            </a:r>
            <a:endParaRPr lang="en-US" dirty="0"/>
          </a:p>
          <a:p>
            <a:r>
              <a:rPr lang="en-US" dirty="0"/>
              <a:t>Introduction to Python Automation (circa 2016 Python 2.7) </a:t>
            </a:r>
          </a:p>
          <a:p>
            <a:r>
              <a:rPr lang="en-US" dirty="0">
                <a:hlinkClick r:id="rId4"/>
              </a:rPr>
              <a:t>https://www.youtube.com/playlist?list=PLMFn2UaPBVfWVjCbQh_DsJknlwpVkiIhh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0F358-1215-E77C-1B60-582D88916923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3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72313CA-35BC-0D90-4432-43EF6E67F6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</p:spPr>
        <p:txBody>
          <a:bodyPr/>
          <a:lstStyle/>
          <a:p>
            <a:r>
              <a:rPr lang="en-US" b="0" i="0" dirty="0">
                <a:effectLst/>
              </a:rPr>
              <a:t>Standard Commands for Programmable Instruments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246ED18-8398-C398-003E-817E01A4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</p:spPr>
        <p:txBody>
          <a:bodyPr/>
          <a:lstStyle/>
          <a:p>
            <a:r>
              <a:rPr lang="en-US" dirty="0"/>
              <a:t>Why SCPI?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26803-108F-0344-BD1C-8DE989D53E5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800" y="1536700"/>
            <a:ext cx="4638897" cy="3784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Industry Standard for Decades</a:t>
            </a:r>
            <a:br>
              <a:rPr lang="en-US" sz="1700" b="0" i="0" dirty="0">
                <a:effectLst/>
              </a:rPr>
            </a:br>
            <a:r>
              <a:rPr lang="en-US" sz="1700" b="0" i="0" dirty="0">
                <a:effectLst/>
              </a:rPr>
              <a:t>SCPI has been a long-standing standard for instrument communication—used reliably for over 20 years.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Universal Command Set</a:t>
            </a:r>
            <a:br>
              <a:rPr lang="en-US" sz="1700" b="0" i="0" dirty="0">
                <a:effectLst/>
              </a:rPr>
            </a:br>
            <a:r>
              <a:rPr lang="en-US" sz="1700" b="0" i="0" dirty="0">
                <a:effectLst/>
              </a:rPr>
              <a:t>Most instruments support a common set of commands (e.g., identification, querying options), making automation more consistent and predictable.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Simplifies Integration</a:t>
            </a:r>
            <a:br>
              <a:rPr lang="en-US" sz="1700" b="0" i="0" dirty="0">
                <a:effectLst/>
              </a:rPr>
            </a:br>
            <a:r>
              <a:rPr lang="en-US" sz="1700" b="0" i="0" dirty="0">
                <a:effectLst/>
              </a:rPr>
              <a:t>Familiarity with SCPI commands allows easier scripting and control across different instruments and vendors.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1FA041A8-65BD-2C7F-D967-81D825C193ED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456363"/>
            <a:ext cx="4114800" cy="1539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36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B9CD75-818C-18E5-379B-9E7DA8033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E634A0B-00F3-3800-6879-2D0D4D759D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6644" y="986876"/>
            <a:ext cx="4739582" cy="395674"/>
          </a:xfrm>
        </p:spPr>
        <p:txBody>
          <a:bodyPr>
            <a:normAutofit fontScale="55000" lnSpcReduction="20000"/>
          </a:bodyPr>
          <a:lstStyle/>
          <a:p>
            <a:r>
              <a:rPr lang="en-US" sz="1600" dirty="0"/>
              <a:t>If you can press a button or turn a dial on the instrument or select it in a menu, you can likely automate it via SCPI.</a:t>
            </a:r>
          </a:p>
          <a:p>
            <a:endParaRPr lang="en-US" dirty="0"/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87D1866C-9699-9C96-D78D-E24C56BF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</p:spPr>
        <p:txBody>
          <a:bodyPr/>
          <a:lstStyle/>
          <a:p>
            <a:r>
              <a:rPr lang="en-US"/>
              <a:t>SCPI Fundamentals</a:t>
            </a:r>
            <a:endParaRPr lang="en-US" dirty="0"/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40BC3257-DD9D-A618-0ECA-D6FD8070518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456363"/>
            <a:ext cx="4114800" cy="1539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3DA202-59E3-37FF-A255-F30FFF56DFE5}"/>
              </a:ext>
            </a:extLst>
          </p:cNvPr>
          <p:cNvSpPr/>
          <p:nvPr/>
        </p:nvSpPr>
        <p:spPr>
          <a:xfrm>
            <a:off x="431800" y="1630680"/>
            <a:ext cx="6019800" cy="2418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Syntax:</a:t>
            </a:r>
          </a:p>
          <a:p>
            <a:endParaRPr lang="en-US" dirty="0"/>
          </a:p>
          <a:p>
            <a:r>
              <a:rPr lang="en-US" dirty="0"/>
              <a:t>Colon (:): Separates command levels. 		:</a:t>
            </a:r>
            <a:r>
              <a:rPr lang="en-US" dirty="0" err="1"/>
              <a:t>OUTPut:STATe</a:t>
            </a:r>
            <a:r>
              <a:rPr lang="en-US" dirty="0"/>
              <a:t> 0</a:t>
            </a:r>
          </a:p>
          <a:p>
            <a:r>
              <a:rPr lang="en-US" dirty="0"/>
              <a:t>Question Mark (?): Indicates a query. 		:</a:t>
            </a:r>
            <a:r>
              <a:rPr lang="en-US" dirty="0" err="1"/>
              <a:t>OUTPut:STATe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2696C7-9BCC-2B9E-5901-995468A0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59" y="1451454"/>
            <a:ext cx="1551595" cy="3246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1D3F1B-78A7-5112-6AC6-26FB9390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429000"/>
            <a:ext cx="3223900" cy="28544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93FA024-40A6-F394-47ED-8C779297B08C}"/>
              </a:ext>
            </a:extLst>
          </p:cNvPr>
          <p:cNvGrpSpPr/>
          <p:nvPr/>
        </p:nvGrpSpPr>
        <p:grpSpPr>
          <a:xfrm>
            <a:off x="7245533" y="330203"/>
            <a:ext cx="4514667" cy="4078229"/>
            <a:chOff x="7660521" y="1984501"/>
            <a:chExt cx="4514667" cy="40782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4B6F61-9E59-B626-BA53-8DA7E89E85DA}"/>
                </a:ext>
              </a:extLst>
            </p:cNvPr>
            <p:cNvSpPr/>
            <p:nvPr/>
          </p:nvSpPr>
          <p:spPr>
            <a:xfrm>
              <a:off x="7660521" y="1984501"/>
              <a:ext cx="1714500" cy="44538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Root command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5C2DC9-A7C6-1732-29A0-B46E00A4BF92}"/>
                </a:ext>
              </a:extLst>
            </p:cNvPr>
            <p:cNvSpPr/>
            <p:nvPr/>
          </p:nvSpPr>
          <p:spPr>
            <a:xfrm>
              <a:off x="9502082" y="2268357"/>
              <a:ext cx="1898650" cy="467773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Sub Command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6B7ED3-57AF-86B5-A30C-BAB14087440C}"/>
                </a:ext>
              </a:extLst>
            </p:cNvPr>
            <p:cNvSpPr/>
            <p:nvPr/>
          </p:nvSpPr>
          <p:spPr>
            <a:xfrm>
              <a:off x="10296850" y="3002904"/>
              <a:ext cx="1714500" cy="44538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Parameter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44DD37-5073-7073-2A5C-22CBB743D19D}"/>
                </a:ext>
              </a:extLst>
            </p:cNvPr>
            <p:cNvSpPr/>
            <p:nvPr/>
          </p:nvSpPr>
          <p:spPr>
            <a:xfrm>
              <a:off x="8064500" y="3860261"/>
              <a:ext cx="402178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/>
                <a:t>:</a:t>
              </a:r>
              <a:r>
                <a:rPr lang="en-US" sz="2800" dirty="0" err="1"/>
                <a:t>OUTPut:STATe</a:t>
              </a:r>
              <a:r>
                <a:rPr lang="en-US" sz="2800" dirty="0"/>
                <a:t> 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1F6E806-8B0A-ADC7-072B-E6309A3A3DB5}"/>
                </a:ext>
              </a:extLst>
            </p:cNvPr>
            <p:cNvCxnSpPr>
              <a:cxnSpLocks/>
            </p:cNvCxnSpPr>
            <p:nvPr/>
          </p:nvCxnSpPr>
          <p:spPr>
            <a:xfrm>
              <a:off x="8571807" y="2442622"/>
              <a:ext cx="0" cy="14880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AF97007-0669-EF5A-0F35-09A26C6EDDCD}"/>
                </a:ext>
              </a:extLst>
            </p:cNvPr>
            <p:cNvCxnSpPr/>
            <p:nvPr/>
          </p:nvCxnSpPr>
          <p:spPr>
            <a:xfrm flipH="1">
              <a:off x="10960100" y="3659896"/>
              <a:ext cx="146050" cy="39709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C359C5-3E83-9D75-6E4D-669B43B46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9000" y="2670968"/>
              <a:ext cx="190500" cy="118747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3C7FF07-2D8D-02DC-D202-19C83A4584E4}"/>
                </a:ext>
              </a:extLst>
            </p:cNvPr>
            <p:cNvSpPr/>
            <p:nvPr/>
          </p:nvSpPr>
          <p:spPr>
            <a:xfrm>
              <a:off x="8153400" y="5539510"/>
              <a:ext cx="402178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/>
                <a:t>:</a:t>
              </a:r>
              <a:r>
                <a:rPr lang="en-US" sz="2800" dirty="0" err="1"/>
                <a:t>OUTPut:STATe</a:t>
              </a:r>
              <a:r>
                <a:rPr lang="en-US" sz="2800" dirty="0"/>
                <a:t>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B01DCEC-2543-0CC3-E9BE-C5B97AFE40E5}"/>
                </a:ext>
              </a:extLst>
            </p:cNvPr>
            <p:cNvSpPr/>
            <p:nvPr/>
          </p:nvSpPr>
          <p:spPr>
            <a:xfrm>
              <a:off x="8153400" y="4878664"/>
              <a:ext cx="3048000" cy="5621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Query (returns a value)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79B4909-98E8-D010-073B-DC793A96E3CD}"/>
                </a:ext>
              </a:extLst>
            </p:cNvPr>
            <p:cNvCxnSpPr/>
            <p:nvPr/>
          </p:nvCxnSpPr>
          <p:spPr>
            <a:xfrm>
              <a:off x="10451407" y="5332987"/>
              <a:ext cx="285750" cy="34925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39053DC-9CCF-46A5-C4BF-FA0F95B1D9CE}"/>
              </a:ext>
            </a:extLst>
          </p:cNvPr>
          <p:cNvSpPr txBox="1"/>
          <p:nvPr/>
        </p:nvSpPr>
        <p:spPr>
          <a:xfrm>
            <a:off x="7016932" y="5089669"/>
            <a:ext cx="4339409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scope.write</a:t>
            </a:r>
            <a:r>
              <a:rPr lang="en-US" dirty="0"/>
              <a:t>("*RST;:AUT;:SING;*OPC?")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2408E-049D-49F5-2F7A-0D07E922A7B9}"/>
              </a:ext>
            </a:extLst>
          </p:cNvPr>
          <p:cNvSpPr txBox="1"/>
          <p:nvPr/>
        </p:nvSpPr>
        <p:spPr>
          <a:xfrm>
            <a:off x="7987930" y="5480491"/>
            <a:ext cx="3772270" cy="97587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Compound statements Separated by semicolon ;</a:t>
            </a:r>
          </a:p>
          <a:p>
            <a:pPr algn="l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Reset the instrument (*RST)</a:t>
            </a:r>
          </a:p>
          <a:p>
            <a:pPr algn="l"/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Autoscale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(:AUT)</a:t>
            </a:r>
          </a:p>
          <a:p>
            <a:pPr algn="l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Trigger a single acquisition (:SING)</a:t>
            </a:r>
          </a:p>
          <a:p>
            <a:pPr algn="l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Wait for operation complete (*OPC?)</a:t>
            </a:r>
          </a:p>
        </p:txBody>
      </p:sp>
    </p:spTree>
    <p:extLst>
      <p:ext uri="{BB962C8B-B14F-4D97-AF65-F5344CB8AC3E}">
        <p14:creationId xmlns:p14="http://schemas.microsoft.com/office/powerpoint/2010/main" val="370393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9FEFBE-5ADC-486F-B1A4-6C80E63D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SCPI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8374-2923-5477-740E-0BDAEA8EC5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412F7-DCFB-2D6D-2FFE-DC23A4B7BFA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2093" y="1956816"/>
            <a:ext cx="3152997" cy="3784600"/>
          </a:xfrm>
        </p:spPr>
        <p:txBody>
          <a:bodyPr/>
          <a:lstStyle/>
          <a:p>
            <a:r>
              <a:rPr lang="en-US" sz="1400" dirty="0"/>
              <a:t>General (applies to any Instrument)</a:t>
            </a:r>
          </a:p>
          <a:p>
            <a:endParaRPr lang="en-US" sz="1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D222FF-24BC-8EAD-276F-90AF5182588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785360" y="342938"/>
            <a:ext cx="3937000" cy="3784600"/>
          </a:xfrm>
        </p:spPr>
        <p:txBody>
          <a:bodyPr/>
          <a:lstStyle/>
          <a:p>
            <a:r>
              <a:rPr lang="en-US" sz="1600" dirty="0"/>
              <a:t>Instrument Specific (Scope)</a:t>
            </a:r>
          </a:p>
          <a:p>
            <a:endParaRPr lang="en-US" sz="1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D2A6F2-6AC4-8619-7986-A3E27EE916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35961" y="5401836"/>
            <a:ext cx="6897799" cy="828186"/>
          </a:xfrm>
        </p:spPr>
        <p:txBody>
          <a:bodyPr/>
          <a:lstStyle/>
          <a:p>
            <a:r>
              <a:rPr lang="en-US" sz="1600" dirty="0"/>
              <a:t>Vendor and Product line Specific Commands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8B449-FE89-CCB4-795E-2D04E99BAFB0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131A33-76FB-346D-A6B7-91C6BDA6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91" y="2432322"/>
            <a:ext cx="4176088" cy="2833588"/>
          </a:xfrm>
          <a:prstGeom prst="rect">
            <a:avLst/>
          </a:prstGeom>
        </p:spPr>
      </p:pic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FFFC053-38D6-D874-7600-BEA6A9C07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90" y="688670"/>
            <a:ext cx="4705350" cy="2182939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69A26A-E340-6AF1-BB5D-B61B14CE4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81" y="2903736"/>
            <a:ext cx="4868540" cy="2135833"/>
          </a:xfrm>
          <a:prstGeom prst="rect">
            <a:avLst/>
          </a:prstGeom>
        </p:spPr>
      </p:pic>
      <p:pic>
        <p:nvPicPr>
          <p:cNvPr id="19" name="Picture 18" descr="A black electronic device with a screen&#10;&#10;AI-generated content may be incorrect.">
            <a:extLst>
              <a:ext uri="{FF2B5EF4-FFF2-40B4-BE49-F238E27FC236}">
                <a16:creationId xmlns:a16="http://schemas.microsoft.com/office/drawing/2014/main" id="{1BA9A6C1-A8FF-04D4-D0F5-E59D6FB75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23" y="534683"/>
            <a:ext cx="2110740" cy="1547053"/>
          </a:xfrm>
          <a:prstGeom prst="rect">
            <a:avLst/>
          </a:prstGeom>
        </p:spPr>
      </p:pic>
      <p:pic>
        <p:nvPicPr>
          <p:cNvPr id="21" name="Picture 20" descr="A close-up of a digital device&#10;&#10;AI-generated content may be incorrect.">
            <a:extLst>
              <a:ext uri="{FF2B5EF4-FFF2-40B4-BE49-F238E27FC236}">
                <a16:creationId xmlns:a16="http://schemas.microsoft.com/office/drawing/2014/main" id="{9B48944C-41BB-A886-DB71-9C210166D4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42" y="3177921"/>
            <a:ext cx="1758239" cy="1197681"/>
          </a:xfrm>
          <a:prstGeom prst="rect">
            <a:avLst/>
          </a:prstGeom>
        </p:spPr>
      </p:pic>
      <p:pic>
        <p:nvPicPr>
          <p:cNvPr id="23" name="Picture 22" descr="A computer and computer monitors&#10;&#10;AI-generated content may be incorrect.">
            <a:extLst>
              <a:ext uri="{FF2B5EF4-FFF2-40B4-BE49-F238E27FC236}">
                <a16:creationId xmlns:a16="http://schemas.microsoft.com/office/drawing/2014/main" id="{6E03DC7A-F72E-3A9B-E94E-FEDC342F4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84" y="5039569"/>
            <a:ext cx="2989073" cy="182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3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8CE68-7DD1-E0BF-C9BF-567EA66D51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85800" y="941832"/>
            <a:ext cx="10515600" cy="395674"/>
          </a:xfrm>
        </p:spPr>
        <p:txBody>
          <a:bodyPr>
            <a:normAutofit/>
          </a:bodyPr>
          <a:lstStyle/>
          <a:p>
            <a:r>
              <a:rPr lang="en-US" dirty="0"/>
              <a:t>Very important as some instrument operations take time and you don’t want to proceed if not ready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CD21E-5754-6A04-6806-C24D6048E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</p:spPr>
        <p:txBody>
          <a:bodyPr wrap="square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SCPI program flow &amp; waiting mechanisms (used for reliable instrument sync/control):</a:t>
            </a:r>
            <a:br>
              <a:rPr lang="en-US" sz="1400" b="0" i="0" dirty="0">
                <a:effectLst/>
              </a:rPr>
            </a:br>
            <a:endParaRPr lang="en-US" sz="1400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B4EE13-495C-0066-8EE7-7FF6152B4468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456363"/>
            <a:ext cx="4114800" cy="1539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14" name="Text Placeholder 9">
            <a:extLst>
              <a:ext uri="{FF2B5EF4-FFF2-40B4-BE49-F238E27FC236}">
                <a16:creationId xmlns:a16="http://schemas.microsoft.com/office/drawing/2014/main" id="{6CE88FCC-DFC3-8F85-35B8-E8D80452EE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092844"/>
              </p:ext>
            </p:extLst>
          </p:nvPr>
        </p:nvGraphicFramePr>
        <p:xfrm>
          <a:off x="694944" y="1957388"/>
          <a:ext cx="10643616" cy="37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4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0EE02-1901-4089-AAE4-E61A99966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93EDD-4C1E-CECC-F26C-66DA3C9A882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Examples of errors and what they mean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62B46-CCD6-5B61-3673-24B5723E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SCPI Error Handling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4212B-654E-C73A-2F9B-79BBE356935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82360" y="2108774"/>
            <a:ext cx="5842000" cy="3576320"/>
          </a:xfrm>
        </p:spPr>
        <p:txBody>
          <a:bodyPr/>
          <a:lstStyle/>
          <a:p>
            <a:r>
              <a:rPr lang="en-US" sz="1000" dirty="0"/>
              <a:t>To handle and clear query and command errors in SCPI, you can use the following commands:</a:t>
            </a:r>
          </a:p>
          <a:p>
            <a:r>
              <a:rPr lang="en-US" sz="1000" dirty="0"/>
              <a:t>Clear Status:</a:t>
            </a:r>
          </a:p>
          <a:p>
            <a:r>
              <a:rPr lang="en-US" sz="1000" b="1" dirty="0"/>
              <a:t>*CLS</a:t>
            </a:r>
            <a:r>
              <a:rPr lang="en-US" sz="1000" dirty="0"/>
              <a:t>: Clears the status byte, error queue, and all event registers 1.</a:t>
            </a:r>
          </a:p>
          <a:p>
            <a:r>
              <a:rPr lang="en-US" sz="1000" dirty="0"/>
              <a:t>Query Errors:</a:t>
            </a:r>
          </a:p>
          <a:p>
            <a:r>
              <a:rPr lang="en-US" sz="1000" b="1" dirty="0" err="1"/>
              <a:t>SYSTem:ERRor</a:t>
            </a:r>
            <a:r>
              <a:rPr lang="en-US" sz="1000" b="1" dirty="0"/>
              <a:t>?: </a:t>
            </a:r>
            <a:r>
              <a:rPr lang="en-US" sz="1000" dirty="0"/>
              <a:t>Queries the error queue to retrieve the next error message 2.</a:t>
            </a:r>
          </a:p>
          <a:p>
            <a:r>
              <a:rPr lang="en-US" sz="1000" dirty="0"/>
              <a:t>Standard Event Status Register:</a:t>
            </a:r>
          </a:p>
          <a:p>
            <a:r>
              <a:rPr lang="en-US" sz="1000" b="1" dirty="0"/>
              <a:t>*ESR?: </a:t>
            </a:r>
            <a:r>
              <a:rPr lang="en-US" sz="1000" dirty="0"/>
              <a:t>Queries the Standard Event Status Register to check for errors 1.</a:t>
            </a:r>
          </a:p>
          <a:p>
            <a:r>
              <a:rPr lang="en-US" sz="1000" dirty="0"/>
              <a:t>Enable Error Reporting:</a:t>
            </a:r>
          </a:p>
          <a:p>
            <a:r>
              <a:rPr lang="en-US" sz="1000" b="1" dirty="0"/>
              <a:t>*ESE </a:t>
            </a:r>
            <a:r>
              <a:rPr lang="en-US" sz="1000" dirty="0"/>
              <a:t>&lt;value&gt;: Configures the Standard Event Status Enable Register to monitor specific errors 1.</a:t>
            </a:r>
          </a:p>
          <a:p>
            <a:r>
              <a:rPr lang="en-US" sz="1000" dirty="0"/>
              <a:t>Power-On Status Clear:</a:t>
            </a:r>
          </a:p>
          <a:p>
            <a:r>
              <a:rPr lang="en-US" sz="1000" b="1" dirty="0"/>
              <a:t>*PSC ON|OFF</a:t>
            </a:r>
            <a:r>
              <a:rPr lang="en-US" sz="1000" dirty="0"/>
              <a:t>: Controls automatic clearing of event registers upon power-on 1.</a:t>
            </a:r>
          </a:p>
          <a:p>
            <a:r>
              <a:rPr lang="en-US" sz="1000" dirty="0"/>
              <a:t>These commands help manage and resolve errors effectively in SCPI-based communication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16B3C-8ACC-7F6B-1A67-7B88FC65CD8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64160" y="1785186"/>
            <a:ext cx="6050280" cy="4348480"/>
          </a:xfrm>
        </p:spPr>
        <p:txBody>
          <a:bodyPr/>
          <a:lstStyle/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b="1" i="0" dirty="0">
                <a:solidFill>
                  <a:srgbClr val="424242"/>
                </a:solidFill>
                <a:effectLst/>
                <a:latin typeface="Segoe Sans"/>
              </a:rPr>
              <a:t>-113: Undefined header</a:t>
            </a:r>
            <a:r>
              <a:rPr lang="en-US" sz="1100" b="0" i="0" dirty="0">
                <a:solidFill>
                  <a:srgbClr val="424242"/>
                </a:solidFill>
                <a:effectLst/>
                <a:latin typeface="Segoe Sans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050" b="0" i="0" dirty="0">
                <a:solidFill>
                  <a:srgbClr val="424242"/>
                </a:solidFill>
                <a:effectLst/>
                <a:latin typeface="Segoe Sans"/>
              </a:rPr>
              <a:t>Indicates that the command sent to the instrument does not contain a recognizable command name </a:t>
            </a:r>
            <a:r>
              <a:rPr lang="en-US" sz="1050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1</a:t>
            </a:r>
            <a:endParaRPr lang="en-US" sz="1050" b="0" i="0" dirty="0">
              <a:solidFill>
                <a:srgbClr val="424242"/>
              </a:solidFill>
              <a:effectLst/>
              <a:latin typeface="Segoe Sans"/>
            </a:endParaRP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050" b="0" i="0" dirty="0">
                <a:solidFill>
                  <a:srgbClr val="424242"/>
                </a:solidFill>
                <a:effectLst/>
                <a:latin typeface="Segoe Sans"/>
              </a:rPr>
              <a:t>.</a:t>
            </a:r>
          </a:p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b="1" i="0" dirty="0">
                <a:solidFill>
                  <a:srgbClr val="424242"/>
                </a:solidFill>
                <a:effectLst/>
                <a:latin typeface="Segoe Sans"/>
              </a:rPr>
              <a:t>-410: Query INTERRUPTED</a:t>
            </a:r>
            <a:r>
              <a:rPr lang="en-US" sz="1100" b="0" i="0" dirty="0">
                <a:solidFill>
                  <a:srgbClr val="424242"/>
                </a:solidFill>
                <a:effectLst/>
                <a:latin typeface="Segoe Sans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050" b="0" i="0" dirty="0">
                <a:solidFill>
                  <a:srgbClr val="424242"/>
                </a:solidFill>
                <a:effectLst/>
                <a:latin typeface="Segoe Sans"/>
              </a:rPr>
              <a:t>Occurs when a valid query is sent to the instrument, but another command or query is sent before the response is fully received </a:t>
            </a:r>
            <a:r>
              <a:rPr lang="en-US" sz="1050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1</a:t>
            </a:r>
            <a:endParaRPr lang="en-US" sz="1050" b="0" i="0" dirty="0">
              <a:solidFill>
                <a:srgbClr val="424242"/>
              </a:solidFill>
              <a:effectLst/>
              <a:latin typeface="Segoe Sans"/>
            </a:endParaRP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050" b="0" i="0" dirty="0">
                <a:solidFill>
                  <a:srgbClr val="424242"/>
                </a:solidFill>
                <a:effectLst/>
                <a:latin typeface="Segoe Sans"/>
              </a:rPr>
              <a:t>.</a:t>
            </a:r>
          </a:p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b="1" i="0" dirty="0">
                <a:solidFill>
                  <a:srgbClr val="424242"/>
                </a:solidFill>
                <a:effectLst/>
                <a:latin typeface="Segoe Sans"/>
              </a:rPr>
              <a:t>-420: Query UNTERMINATED</a:t>
            </a:r>
            <a:r>
              <a:rPr lang="en-US" sz="1100" b="0" i="0" dirty="0">
                <a:solidFill>
                  <a:srgbClr val="424242"/>
                </a:solidFill>
                <a:effectLst/>
                <a:latin typeface="Segoe Sans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050" b="0" i="0" dirty="0">
                <a:solidFill>
                  <a:srgbClr val="424242"/>
                </a:solidFill>
                <a:effectLst/>
                <a:latin typeface="Segoe Sans"/>
              </a:rPr>
              <a:t>Happens when the instrument is addressed to talk but has no response to send, often due to an invalid or missing query </a:t>
            </a:r>
            <a:r>
              <a:rPr lang="en-US" sz="1050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1</a:t>
            </a:r>
            <a:endParaRPr lang="en-US" sz="1050" b="0" i="0" dirty="0">
              <a:solidFill>
                <a:srgbClr val="424242"/>
              </a:solidFill>
              <a:effectLst/>
              <a:latin typeface="Segoe Sans"/>
            </a:endParaRP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050" b="0" i="0" dirty="0">
                <a:solidFill>
                  <a:srgbClr val="424242"/>
                </a:solidFill>
                <a:effectLst/>
                <a:latin typeface="Segoe Sans"/>
              </a:rPr>
              <a:t>.</a:t>
            </a:r>
          </a:p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b="1" i="0" dirty="0">
                <a:solidFill>
                  <a:srgbClr val="424242"/>
                </a:solidFill>
                <a:effectLst/>
                <a:latin typeface="Segoe Sans"/>
              </a:rPr>
              <a:t>-100: Command error</a:t>
            </a:r>
            <a:r>
              <a:rPr lang="en-US" sz="1100" b="0" i="0" dirty="0">
                <a:solidFill>
                  <a:srgbClr val="424242"/>
                </a:solidFill>
                <a:effectLst/>
                <a:latin typeface="Segoe Sans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050" b="0" i="0" dirty="0">
                <a:solidFill>
                  <a:srgbClr val="424242"/>
                </a:solidFill>
                <a:effectLst/>
                <a:latin typeface="Segoe Sans"/>
              </a:rPr>
              <a:t>Indicates a syntax error or an unrecognized command </a:t>
            </a:r>
            <a:r>
              <a:rPr lang="en-US" sz="1050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2</a:t>
            </a:r>
            <a:endParaRPr lang="en-US" sz="1050" b="0" i="0" dirty="0">
              <a:solidFill>
                <a:srgbClr val="424242"/>
              </a:solidFill>
              <a:effectLst/>
              <a:latin typeface="Segoe Sans"/>
            </a:endParaRP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050" b="0" i="0" dirty="0">
                <a:solidFill>
                  <a:srgbClr val="424242"/>
                </a:solidFill>
                <a:effectLst/>
                <a:latin typeface="Segoe Sans"/>
              </a:rPr>
              <a:t>.</a:t>
            </a:r>
          </a:p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b="1" i="0" dirty="0">
                <a:solidFill>
                  <a:srgbClr val="424242"/>
                </a:solidFill>
                <a:effectLst/>
                <a:latin typeface="Segoe Sans"/>
              </a:rPr>
              <a:t>-200: Execution error</a:t>
            </a:r>
            <a:r>
              <a:rPr lang="en-US" sz="1100" b="0" i="0" dirty="0">
                <a:solidFill>
                  <a:srgbClr val="424242"/>
                </a:solidFill>
                <a:effectLst/>
                <a:latin typeface="Segoe Sans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050" b="0" i="0" dirty="0">
                <a:solidFill>
                  <a:srgbClr val="424242"/>
                </a:solidFill>
                <a:effectLst/>
                <a:latin typeface="Segoe Sans"/>
              </a:rPr>
              <a:t>Occurs when the instrument cannot execute the command due to its current state or configuration</a:t>
            </a:r>
          </a:p>
          <a:p>
            <a:endParaRPr lang="en-US" sz="11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DD900-676A-5B1A-90BE-DCD02E750D50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53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SectionNumber SlideNumber"/>
  <p:tag name="EE4P_STYLE_ID" val="39dcc26a-7131-49f4-a9eb-1c0521500c03"/>
</p:tagLst>
</file>

<file path=ppt/theme/theme1.xml><?xml version="1.0" encoding="utf-8"?>
<a:theme xmlns:a="http://schemas.openxmlformats.org/drawingml/2006/main" name="2022 Keysight Widescreen Template">
  <a:themeElements>
    <a:clrScheme name="Custom 2">
      <a:dk1>
        <a:srgbClr val="000000"/>
      </a:dk1>
      <a:lt1>
        <a:srgbClr val="FFFFFF"/>
      </a:lt1>
      <a:dk2>
        <a:srgbClr val="97999B"/>
      </a:dk2>
      <a:lt2>
        <a:srgbClr val="F2A900"/>
      </a:lt2>
      <a:accent1>
        <a:srgbClr val="E90029"/>
      </a:accent1>
      <a:accent2>
        <a:srgbClr val="009245"/>
      </a:accent2>
      <a:accent3>
        <a:srgbClr val="9B26B6"/>
      </a:accent3>
      <a:accent4>
        <a:srgbClr val="071D49"/>
      </a:accent4>
      <a:accent5>
        <a:srgbClr val="426DA9"/>
      </a:accent5>
      <a:accent6>
        <a:srgbClr val="63B1BC"/>
      </a:accent6>
      <a:hlink>
        <a:srgbClr val="E90029"/>
      </a:hlink>
      <a:folHlink>
        <a:srgbClr val="7400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May_Template_2023" id="{A23B7C84-2269-B444-858A-4D2E7B7A5FAF}" vid="{07037D7C-D93B-5342-A8A5-868FE854F57A}"/>
    </a:ext>
  </a:extLst>
</a:theme>
</file>

<file path=ppt/theme/theme2.xml><?xml version="1.0" encoding="utf-8"?>
<a:theme xmlns:a="http://schemas.openxmlformats.org/drawingml/2006/main" name="Office Theme">
  <a:themeElements>
    <a:clrScheme name="2017 Keysight MACRO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FFA623"/>
      </a:hlink>
      <a:folHlink>
        <a:srgbClr val="A4A1A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2017 Keysight MACRO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FFA623"/>
      </a:hlink>
      <a:folHlink>
        <a:srgbClr val="A4A1A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B2A692FFBCCF438876265A54FFF8A5" ma:contentTypeVersion="17" ma:contentTypeDescription="Create a new document." ma:contentTypeScope="" ma:versionID="0386a7de5b52e9f5aab0a812c1cf129b">
  <xsd:schema xmlns:xsd="http://www.w3.org/2001/XMLSchema" xmlns:xs="http://www.w3.org/2001/XMLSchema" xmlns:p="http://schemas.microsoft.com/office/2006/metadata/properties" xmlns:ns1="http://schemas.microsoft.com/sharepoint/v3" xmlns:ns2="7d6680e4-7d33-4e0e-bd96-64da7162e107" xmlns:ns3="c1b2c0f3-a129-44c5-acd5-c8354b2cec1b" xmlns:ns4="509b81ee-eed5-4cc0-bd09-69f178c45f1e" targetNamespace="http://schemas.microsoft.com/office/2006/metadata/properties" ma:root="true" ma:fieldsID="04b948c6b2d5f1c5274a21d53aff54cc" ns1:_="" ns2:_="" ns3:_="" ns4:_="">
    <xsd:import namespace="http://schemas.microsoft.com/sharepoint/v3"/>
    <xsd:import namespace="7d6680e4-7d33-4e0e-bd96-64da7162e107"/>
    <xsd:import namespace="c1b2c0f3-a129-44c5-acd5-c8354b2cec1b"/>
    <xsd:import namespace="509b81ee-eed5-4cc0-bd09-69f178c45f1e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4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5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680e4-7d33-4e0e-bd96-64da7162e1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1b4e610-9c4a-4944-b620-b446fb4a28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b2c0f3-a129-44c5-acd5-c8354b2ce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b81ee-eed5-4cc0-bd09-69f178c45f1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991d0900-f9cb-42fb-81e1-893d82dff1ff}" ma:internalName="TaxCatchAll" ma:showField="CatchAllData" ma:web="0eec736e-2fdc-46aa-9f4b-1948c2090d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TaxCatchAll xmlns="509b81ee-eed5-4cc0-bd09-69f178c45f1e" xsi:nil="true"/>
    <lcf76f155ced4ddcb4097134ff3c332f xmlns="7d6680e4-7d33-4e0e-bd96-64da7162e10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185903-9C7B-4AD5-B6B3-ECE996AE01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d6680e4-7d33-4e0e-bd96-64da7162e107"/>
    <ds:schemaRef ds:uri="c1b2c0f3-a129-44c5-acd5-c8354b2cec1b"/>
    <ds:schemaRef ds:uri="509b81ee-eed5-4cc0-bd09-69f178c45f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557FDC-6B69-4AF4-9507-5607DAB1E8F5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terms/"/>
    <ds:schemaRef ds:uri="7d6680e4-7d33-4e0e-bd96-64da7162e107"/>
    <ds:schemaRef ds:uri="http://schemas.microsoft.com/office/infopath/2007/PartnerControls"/>
    <ds:schemaRef ds:uri="c1b2c0f3-a129-44c5-acd5-c8354b2cec1b"/>
    <ds:schemaRef ds:uri="http://schemas.openxmlformats.org/package/2006/metadata/core-properties"/>
    <ds:schemaRef ds:uri="509b81ee-eed5-4cc0-bd09-69f178c45f1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24C61C5-4B44-40D0-B80A-53165299EB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3545f27-3232-4d74-a44d-cdd457063402}" enabled="0" method="" siteId="{63545f27-3232-4d74-a44d-cdd45706340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Keysight_May_Template_2023</Template>
  <TotalTime>22434</TotalTime>
  <Words>3539</Words>
  <Application>Microsoft Office PowerPoint</Application>
  <PresentationFormat>Widescreen</PresentationFormat>
  <Paragraphs>374</Paragraphs>
  <Slides>50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Arial</vt:lpstr>
      <vt:lpstr>Arial Bold</vt:lpstr>
      <vt:lpstr>Arial Unicode MS</vt:lpstr>
      <vt:lpstr>Consolas</vt:lpstr>
      <vt:lpstr>Segoe Sans</vt:lpstr>
      <vt:lpstr>Segoe UI</vt:lpstr>
      <vt:lpstr>2022 Keysight Widescreen Template</vt:lpstr>
      <vt:lpstr>Keysight Lunch and Learn : Automating High-Speed Digital Systems with Python: When, Why, and How?</vt:lpstr>
      <vt:lpstr>Premise </vt:lpstr>
      <vt:lpstr>Prerequsite Install Python 3.12</vt:lpstr>
      <vt:lpstr>Why Automate in the first Place??</vt:lpstr>
      <vt:lpstr>Why SCPI?</vt:lpstr>
      <vt:lpstr>SCPI Fundamentals</vt:lpstr>
      <vt:lpstr>Common SCPI Commands</vt:lpstr>
      <vt:lpstr>SCPI program flow &amp; waiting mechanisms (used for reliable instrument sync/control): </vt:lpstr>
      <vt:lpstr>SCPI Error Handling</vt:lpstr>
      <vt:lpstr>Physical Connection Options</vt:lpstr>
      <vt:lpstr>General Workflow</vt:lpstr>
      <vt:lpstr>Automating an MXR Infiniium Scope</vt:lpstr>
      <vt:lpstr>Workflow</vt:lpstr>
      <vt:lpstr>Define your first Program</vt:lpstr>
      <vt:lpstr>IO Libraries Connection Expert checking connection (localhost)</vt:lpstr>
      <vt:lpstr>Command Expert</vt:lpstr>
      <vt:lpstr>Exporting Code from Command Expert</vt:lpstr>
      <vt:lpstr>How to Convert SCPI Recorded to Python</vt:lpstr>
      <vt:lpstr>Other Coding options: Manually Converting SCPI to Python</vt:lpstr>
      <vt:lpstr>Lets try it out (Walkthrough of MXR Risetime)</vt:lpstr>
      <vt:lpstr>Using AI to assist In Making a Simple GUI</vt:lpstr>
      <vt:lpstr>Demo 2  Lets try out the final Code (running the Gui App)</vt:lpstr>
      <vt:lpstr>Waveform Data</vt:lpstr>
      <vt:lpstr>Managing Waveform Data</vt:lpstr>
      <vt:lpstr>Demo 3 Downloading and Plotting Scope Captured Waveform Data</vt:lpstr>
      <vt:lpstr>Writing and testing code without an Instrument</vt:lpstr>
      <vt:lpstr>Instruments with SCPI Recorders (takes pain out of looking things up)</vt:lpstr>
      <vt:lpstr>Coding in offline Mode (When no instrument is available)</vt:lpstr>
      <vt:lpstr> Offline Testing When you have no physical instrument, You can still run code (Lets run generated code on Flex DCA Offline)</vt:lpstr>
      <vt:lpstr>Some instruments have specific commands for checking readiness</vt:lpstr>
      <vt:lpstr>The M8040 and similar Bert series has some unique challenges with Timing</vt:lpstr>
      <vt:lpstr>Automating 2 instruments at the same time</vt:lpstr>
      <vt:lpstr>Adding a second instrument to your automation</vt:lpstr>
      <vt:lpstr>A quick Look: Automating 2 Instruments MXR , M8040A, Note each unique resource name</vt:lpstr>
      <vt:lpstr>Best Practices</vt:lpstr>
      <vt:lpstr>Be aware that in a busy lab , LAN may slow down with multiple instruments</vt:lpstr>
      <vt:lpstr>Summary: Think Like you are at the Bench!!</vt:lpstr>
      <vt:lpstr>Summary Where to get Code , commands and Snippets</vt:lpstr>
      <vt:lpstr>The current state of AI is powerful, but flawed. We are hitting a "Data Wall" and an "Abstraction Wall." Instead of waiting for a distant superintelligence (AGI), we must use today's AI as an Efficiency Multiplier.  </vt:lpstr>
      <vt:lpstr>Vibe coding VS Planned Coding</vt:lpstr>
      <vt:lpstr>Using AI to Help you :My Prompt Engineering Workflow for better success </vt:lpstr>
      <vt:lpstr>Meta prompts: Using prompts to create better prompts</vt:lpstr>
      <vt:lpstr>Applied Workflow: AI-Generated Python Control of M8196A</vt:lpstr>
      <vt:lpstr>Segmented memory mode Advantages</vt:lpstr>
      <vt:lpstr>Simple shot pulse capture and waveform data transfer python demo</vt:lpstr>
      <vt:lpstr>Two transfer modes: “one-at-a-time” vs “all-at-once”</vt:lpstr>
      <vt:lpstr>Segment Viewer</vt:lpstr>
      <vt:lpstr>Making the app User Friendly Using AI</vt:lpstr>
      <vt:lpstr>Resources used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Fairfield</dc:creator>
  <cp:lastModifiedBy>Tim Fairfield</cp:lastModifiedBy>
  <cp:revision>6</cp:revision>
  <dcterms:created xsi:type="dcterms:W3CDTF">2025-05-06T18:10:45Z</dcterms:created>
  <dcterms:modified xsi:type="dcterms:W3CDTF">2026-01-22T00:13:41Z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0x010100F3B2A692FFBCCF438876265A54FFF8A5</vt:lpwstr>
  </property>
</Properties>
</file>